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f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411" r:id="rId2"/>
    <p:sldId id="257" r:id="rId3"/>
    <p:sldId id="262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9" r:id="rId59"/>
    <p:sldId id="320" r:id="rId60"/>
    <p:sldId id="321" r:id="rId61"/>
    <p:sldId id="322" r:id="rId62"/>
    <p:sldId id="323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71" r:id="rId105"/>
    <p:sldId id="372" r:id="rId106"/>
    <p:sldId id="373" r:id="rId107"/>
    <p:sldId id="374" r:id="rId108"/>
    <p:sldId id="37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5" r:id="rId118"/>
    <p:sldId id="396" r:id="rId119"/>
    <p:sldId id="397" r:id="rId120"/>
    <p:sldId id="398" r:id="rId121"/>
    <p:sldId id="399" r:id="rId122"/>
    <p:sldId id="400" r:id="rId123"/>
    <p:sldId id="401" r:id="rId124"/>
    <p:sldId id="402" r:id="rId125"/>
    <p:sldId id="403" r:id="rId126"/>
    <p:sldId id="406" r:id="rId127"/>
    <p:sldId id="407" r:id="rId128"/>
    <p:sldId id="408" r:id="rId129"/>
    <p:sldId id="409" r:id="rId130"/>
    <p:sldId id="410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605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99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769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90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693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123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13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072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368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966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7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074F-72CA-44FC-8B05-29A5BE2AA1AD}" type="datetimeFigureOut">
              <a:rPr lang="en-ID" smtClean="0"/>
              <a:t>16/06/2020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78AD-266C-4A7E-8455-9A5F1BF382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684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A0CF-773B-4AA4-AE30-6F64B4192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/>
          <a:lstStyle/>
          <a:p>
            <a:pPr algn="ctr"/>
            <a:r>
              <a:rPr lang="en-US" b="1" dirty="0"/>
              <a:t>TROUBLESHOOTING</a:t>
            </a:r>
            <a:br>
              <a:rPr lang="en-US" b="1" dirty="0"/>
            </a:br>
            <a:r>
              <a:rPr lang="en-US" b="1" dirty="0"/>
              <a:t>WIDE AREA</a:t>
            </a:r>
            <a:br>
              <a:rPr lang="en-US" b="1" dirty="0"/>
            </a:br>
            <a:r>
              <a:rPr lang="en-US" b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48361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AA9B-DCDA-4197-A6AE-3A8AF50E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365759"/>
            <a:ext cx="10812087" cy="1051561"/>
          </a:xfrm>
        </p:spPr>
        <p:txBody>
          <a:bodyPr>
            <a:normAutofit/>
          </a:bodyPr>
          <a:lstStyle/>
          <a:p>
            <a:r>
              <a:rPr lang="en-ID" b="1" dirty="0"/>
              <a:t>METROETRO ETHERNET / METRO-E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6E1F-54F6-429C-81BE-958DD6A2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2" y="1417320"/>
            <a:ext cx="8857211" cy="47507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D" dirty="0" err="1"/>
              <a:t>Jaringan</a:t>
            </a:r>
            <a:r>
              <a:rPr lang="en-ID" dirty="0"/>
              <a:t> Metro Ethernet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LAN yang </a:t>
            </a:r>
            <a:r>
              <a:rPr lang="en-ID" dirty="0" err="1"/>
              <a:t>terpisah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geographis</a:t>
            </a:r>
            <a:r>
              <a:rPr lang="en-ID" dirty="0"/>
              <a:t> dan juga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WAN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backbone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dimiliki</a:t>
            </a:r>
            <a:r>
              <a:rPr lang="en-ID" dirty="0"/>
              <a:t> oleh provide.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dirty="0" err="1"/>
              <a:t>Jaringan</a:t>
            </a:r>
            <a:r>
              <a:rPr lang="en-ID" dirty="0"/>
              <a:t> Metro Ethernet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melintasi</a:t>
            </a:r>
            <a:r>
              <a:rPr lang="en-ID" dirty="0"/>
              <a:t> metro </a:t>
            </a:r>
            <a:r>
              <a:rPr lang="en-ID" dirty="0" err="1"/>
              <a:t>geographis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ethernet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dan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Broadband.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D" dirty="0" err="1"/>
              <a:t>Kedudukan</a:t>
            </a:r>
            <a:r>
              <a:rPr lang="en-ID" dirty="0"/>
              <a:t> Metro Ethernet Pada OSI Seven – Layer </a:t>
            </a:r>
            <a:r>
              <a:rPr lang="en-ID" dirty="0" err="1"/>
              <a:t>dilihat</a:t>
            </a:r>
            <a:r>
              <a:rPr lang="en-ID" dirty="0"/>
              <a:t> pada </a:t>
            </a:r>
            <a:r>
              <a:rPr lang="en-ID" dirty="0" err="1"/>
              <a:t>gambar</a:t>
            </a:r>
            <a:r>
              <a:rPr lang="en-ID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15A77-6243-4CAF-90A9-13A71DB9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26" y="4463133"/>
            <a:ext cx="25054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21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CFEE-55A5-4C29-A6B8-8F1AF7C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Fungsi</a:t>
            </a:r>
            <a:r>
              <a:rPr lang="en-ID" b="1" dirty="0"/>
              <a:t> Optical Termination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8234-E37A-4A33-96D2-036F676BE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33" y="2517912"/>
            <a:ext cx="7172741" cy="3357955"/>
          </a:xfrm>
        </p:spPr>
        <p:txBody>
          <a:bodyPr>
            <a:noAutofit/>
          </a:bodyPr>
          <a:lstStyle/>
          <a:p>
            <a:r>
              <a:rPr lang="en-ID" sz="2600" b="1" dirty="0">
                <a:latin typeface="+mj-lt"/>
                <a:cs typeface="Arial" panose="020B0604020202020204" pitchFamily="34" charset="0"/>
              </a:rPr>
              <a:t>OTB ( Optical Termination Box )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adalah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alat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digunakan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menyabung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fiber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optik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server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menggunakan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pigtail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fiber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optik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.</a:t>
            </a:r>
          </a:p>
          <a:p>
            <a:r>
              <a:rPr lang="en-ID" sz="2600" b="1" dirty="0">
                <a:latin typeface="+mj-lt"/>
                <a:cs typeface="Arial" panose="020B0604020202020204" pitchFamily="34" charset="0"/>
              </a:rPr>
              <a:t>OTB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digunakan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sebagai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media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penyambung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dari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fiber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optik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switch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mengunakan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fiber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optik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b="1" dirty="0" err="1">
                <a:latin typeface="+mj-lt"/>
                <a:cs typeface="Arial" panose="020B0604020202020204" pitchFamily="34" charset="0"/>
              </a:rPr>
              <a:t>patchcord</a:t>
            </a:r>
            <a:r>
              <a:rPr lang="en-ID" sz="2600" b="1" dirty="0">
                <a:latin typeface="+mj-lt"/>
                <a:cs typeface="Arial" panose="020B0604020202020204" pitchFamily="34" charset="0"/>
              </a:rPr>
              <a:t> .</a:t>
            </a:r>
            <a:endParaRPr lang="en-ID" sz="2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074" name="Picture 2" descr="Hasil gambar untuk optical terminal box">
            <a:extLst>
              <a:ext uri="{FF2B5EF4-FFF2-40B4-BE49-F238E27FC236}">
                <a16:creationId xmlns:a16="http://schemas.microsoft.com/office/drawing/2014/main" id="{3DF99620-AC91-499D-A3B4-76E8A58D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39" y="2825289"/>
            <a:ext cx="264049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8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4390-24E8-4274-9761-9664A69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Fungsi</a:t>
            </a:r>
            <a:r>
              <a:rPr lang="en-US" b="1" dirty="0"/>
              <a:t> Fiber Outlet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80A1-C38A-4483-904C-F720CA15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73" y="2365329"/>
            <a:ext cx="8382001" cy="3651158"/>
          </a:xfrm>
        </p:spPr>
        <p:txBody>
          <a:bodyPr>
            <a:noAutofit/>
          </a:bodyPr>
          <a:lstStyle/>
          <a:p>
            <a:r>
              <a:rPr lang="en-ID" sz="2600" dirty="0" err="1">
                <a:latin typeface="+mj-lt"/>
                <a:cs typeface="Arial" panose="020B0604020202020204" pitchFamily="34" charset="0"/>
              </a:rPr>
              <a:t>Semacam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rowset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rumah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menyimpan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pigtail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fiber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optic yang di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sambungkan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 drop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122" name="Picture 2" descr="Hasil gambar untuk Fiber Outlet">
            <a:extLst>
              <a:ext uri="{FF2B5EF4-FFF2-40B4-BE49-F238E27FC236}">
                <a16:creationId xmlns:a16="http://schemas.microsoft.com/office/drawing/2014/main" id="{A858018B-652D-4230-94BE-970FAEFB0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4" t="18220" r="18096" b="17855"/>
          <a:stretch/>
        </p:blipFill>
        <p:spPr bwMode="auto">
          <a:xfrm>
            <a:off x="3737112" y="3429000"/>
            <a:ext cx="2358888" cy="23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C053-8227-4878-8E3A-CAEC3D27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Fungsi</a:t>
            </a:r>
            <a:r>
              <a:rPr lang="en-ID" b="1" dirty="0"/>
              <a:t> PLC splitter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1766-213F-43D9-8E58-4B15464D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70" y="2464768"/>
            <a:ext cx="7576928" cy="3617980"/>
          </a:xfrm>
        </p:spPr>
        <p:txBody>
          <a:bodyPr>
            <a:noAutofit/>
          </a:bodyPr>
          <a:lstStyle/>
          <a:p>
            <a:r>
              <a:rPr lang="en-ID" sz="2600" dirty="0" err="1">
                <a:latin typeface="+mj-lt"/>
                <a:cs typeface="Arial" panose="020B0604020202020204" pitchFamily="34" charset="0"/>
              </a:rPr>
              <a:t>Memberikan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input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CNC (</a:t>
            </a:r>
            <a:r>
              <a:rPr lang="en-ID" sz="2600" i="1" dirty="0">
                <a:latin typeface="+mj-lt"/>
                <a:cs typeface="Arial" panose="020B0604020202020204" pitchFamily="34" charset="0"/>
              </a:rPr>
              <a:t>Computerized Numerical Control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).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Beberapa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PLC (</a:t>
            </a:r>
            <a:r>
              <a:rPr lang="en-ID" sz="2600" i="1" dirty="0">
                <a:latin typeface="+mj-lt"/>
                <a:cs typeface="Arial" panose="020B0604020202020204" pitchFamily="34" charset="0"/>
              </a:rPr>
              <a:t>Programmable Logic Controllers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)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dapat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memberikan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input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CNC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kepentingan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pemrosesan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lebih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lanjut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.   </a:t>
            </a:r>
          </a:p>
          <a:p>
            <a:pPr marL="0" indent="0">
              <a:buNone/>
            </a:pPr>
            <a:endParaRPr lang="en-ID" sz="2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2" name="Picture 4" descr="Hasil gambar untuk PLC splitter">
            <a:extLst>
              <a:ext uri="{FF2B5EF4-FFF2-40B4-BE49-F238E27FC236}">
                <a16:creationId xmlns:a16="http://schemas.microsoft.com/office/drawing/2014/main" id="{3C3825C9-A3FC-4BFC-A1FE-C1AA32CE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8" y="296172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8824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1A18-5A54-49F1-AA50-76A8F75235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0417" y="1218993"/>
            <a:ext cx="9601200" cy="4877007"/>
          </a:xfrm>
        </p:spPr>
        <p:txBody>
          <a:bodyPr>
            <a:noAutofit/>
          </a:bodyPr>
          <a:lstStyle/>
          <a:p>
            <a:r>
              <a:rPr lang="en-ID" sz="2600" dirty="0" err="1">
                <a:latin typeface="+mj-lt"/>
                <a:cs typeface="Arial" panose="020B0604020202020204" pitchFamily="34" charset="0"/>
              </a:rPr>
              <a:t>Sekuensial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Control. PLC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memproses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input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sinyal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biner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menjadi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output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digunakan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keperluan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pemrosesan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teknik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secara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berurutan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(</a:t>
            </a:r>
            <a:r>
              <a:rPr lang="en-ID" sz="2600" i="1" dirty="0" err="1">
                <a:latin typeface="+mj-lt"/>
                <a:cs typeface="Arial" panose="020B0604020202020204" pitchFamily="34" charset="0"/>
              </a:rPr>
              <a:t>sekuensial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), PLC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menjaga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agar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semua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langkah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proses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sekuensial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berlangsung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urutan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tepat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.</a:t>
            </a:r>
          </a:p>
          <a:p>
            <a:r>
              <a:rPr lang="en-ID" sz="2600" dirty="0">
                <a:latin typeface="+mj-lt"/>
                <a:cs typeface="Arial" panose="020B0604020202020204" pitchFamily="34" charset="0"/>
              </a:rPr>
              <a:t>Monitoring Plant. PLC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secara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terus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menerus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memonitor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status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suatu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sistem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(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misalnya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temperatur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,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tekanan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,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tingkat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ketinggian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) dan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mengambil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tindakan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diperlukan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sehubungan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proses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dikontrol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menampilkan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pesan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tersebut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pada operator.  </a:t>
            </a:r>
          </a:p>
        </p:txBody>
      </p:sp>
    </p:spTree>
    <p:extLst>
      <p:ext uri="{BB962C8B-B14F-4D97-AF65-F5344CB8AC3E}">
        <p14:creationId xmlns:p14="http://schemas.microsoft.com/office/powerpoint/2010/main" val="427488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5EB7B-498E-4E4B-A391-4D5518AB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Splice Protector Sleeve</a:t>
            </a:r>
            <a:endParaRPr lang="en-ID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F03805-6C81-455C-B19D-CE8361811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48" y="1781503"/>
            <a:ext cx="6017383" cy="439069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Splice Protector Sleeve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menyambung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rugi-rugi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65D685-6DE7-42FB-932A-CAEDF76C52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2431" y="2193925"/>
            <a:ext cx="3978275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DD796-A471-45AF-8E3B-7BBDFDD6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Jenis-jenis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Splice Protector Sleeve 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ABB96-1E93-4F7F-A1C1-45D304D4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896" y="2377755"/>
            <a:ext cx="10107904" cy="4050792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 kp-03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splice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tunggal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lama.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 kp-04 (T) / 05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masing-masing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8/12.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 FPS 01 dan FPS 04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pengemasan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priorotas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48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6EBCA-C684-4E8F-9F95-CD499198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FUNGSI JOINT BOX / joint closure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F9667-8EEA-45AF-8796-D6D502EBA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136" y="1970690"/>
            <a:ext cx="5849009" cy="397291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penyambungan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fiber optic.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Panjang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fiber.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865F23-006E-4AB8-9A09-E188AFD216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1324" y="2357770"/>
            <a:ext cx="3891876" cy="30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99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AD6-21C3-45F3-B962-8D83D9B7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Optical Distribution Point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6284B-F47F-4BA1-ABDC-C307AA4E7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545" y="1765738"/>
            <a:ext cx="5796455" cy="460763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sambungan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 single-mode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terutama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fiber optic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drop.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DDA53C-6C36-4569-8ABD-012A220AA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288" y="2697262"/>
            <a:ext cx="4754562" cy="29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21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3766-913B-4A8A-80EB-0DDF84EF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konektor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AE2E-DB4F-4775-9E8D-3B794D688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669" y="2194560"/>
            <a:ext cx="6731876" cy="397764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mengirim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menerima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gangguan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Singkatnya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penghubung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DDB3A-035E-4EF9-8232-EDDB47B19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2854" y="2617076"/>
            <a:ext cx="4177863" cy="31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54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9777-921D-4C67-B08B-413DE30CF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2452" y="808383"/>
            <a:ext cx="9925879" cy="4740966"/>
          </a:xfrm>
        </p:spPr>
        <p:txBody>
          <a:bodyPr>
            <a:normAutofit/>
          </a:bodyPr>
          <a:lstStyle/>
          <a:p>
            <a:pPr algn="ctr"/>
            <a:r>
              <a:rPr lang="sv-SE" b="1" dirty="0"/>
              <a:t>Prosedur dan teknik pemeriksaan permasalahan jaringan FO</a:t>
            </a:r>
            <a:br>
              <a:rPr lang="sv-SE" b="1" dirty="0"/>
            </a:b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82578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52BC-8D31-4656-AE55-515BADC6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21876"/>
            <a:ext cx="8596668" cy="1320800"/>
          </a:xfrm>
        </p:spPr>
        <p:txBody>
          <a:bodyPr/>
          <a:lstStyle/>
          <a:p>
            <a:pPr algn="ctr"/>
            <a:r>
              <a:rPr lang="en-US" b="1" dirty="0"/>
              <a:t>POINT TO POINT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F537-1417-425E-8293-41B22762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08504"/>
            <a:ext cx="9411546" cy="5327620"/>
          </a:xfrm>
        </p:spPr>
        <p:txBody>
          <a:bodyPr>
            <a:no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Point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 Point to Point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salah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saling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berhubungan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wireless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kabel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Lan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saja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Optical Line Terminal  di Central Office yang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Optical Network Terminal pada terminal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fiber optic dedicated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medianya</a:t>
            </a:r>
            <a:r>
              <a:rPr lang="en-US" dirty="0"/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dirty="0" err="1"/>
              <a:t>Koneksi</a:t>
            </a:r>
            <a:r>
              <a:rPr lang="en-US" dirty="0"/>
              <a:t> Point to Point (P2P)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E-Line (VVL/Virtual Leased Line).</a:t>
            </a:r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sharing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antar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laptop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kabel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Lan Cross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Point 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CDA9-620B-4D35-B005-D47C5207B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1"/>
          <a:stretch/>
        </p:blipFill>
        <p:spPr>
          <a:xfrm>
            <a:off x="9294989" y="5241597"/>
            <a:ext cx="2524477" cy="9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34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D788-DE21-41E2-B090-D24AA045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Serat</a:t>
            </a:r>
            <a:r>
              <a:rPr lang="en-US" sz="4800" dirty="0"/>
              <a:t> optic</a:t>
            </a:r>
            <a:endParaRPr lang="en-ID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54E9C-3F39-48EB-94FA-BE6AFB99D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7414"/>
            <a:ext cx="9601200" cy="4229986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ID" sz="3200" dirty="0" err="1"/>
              <a:t>Serat</a:t>
            </a:r>
            <a:r>
              <a:rPr lang="en-ID" sz="3200" dirty="0"/>
              <a:t> </a:t>
            </a:r>
            <a:r>
              <a:rPr lang="en-ID" sz="3200" dirty="0" err="1"/>
              <a:t>optik</a:t>
            </a:r>
            <a:r>
              <a:rPr lang="en-ID" sz="3200" dirty="0"/>
              <a:t> / </a:t>
            </a:r>
            <a:r>
              <a:rPr lang="en-ID" sz="3200" dirty="0" err="1"/>
              <a:t>fiber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( FO ) 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sebuah</a:t>
            </a:r>
            <a:r>
              <a:rPr lang="en-ID" sz="3200" dirty="0"/>
              <a:t> </a:t>
            </a:r>
            <a:r>
              <a:rPr lang="en-ID" sz="3200" dirty="0" err="1"/>
              <a:t>kaca</a:t>
            </a:r>
            <a:r>
              <a:rPr lang="en-ID" sz="3200" dirty="0"/>
              <a:t> </a:t>
            </a:r>
            <a:r>
              <a:rPr lang="en-ID" sz="3200" dirty="0" err="1"/>
              <a:t>murni</a:t>
            </a:r>
            <a:r>
              <a:rPr lang="en-ID" sz="3200" dirty="0"/>
              <a:t> yang </a:t>
            </a:r>
            <a:r>
              <a:rPr lang="en-ID" sz="3200" dirty="0" err="1"/>
              <a:t>panjang</a:t>
            </a:r>
            <a:r>
              <a:rPr lang="en-ID" sz="3200" dirty="0"/>
              <a:t> dan tipis </a:t>
            </a:r>
            <a:r>
              <a:rPr lang="en-ID" sz="3200" dirty="0" err="1"/>
              <a:t>serta</a:t>
            </a:r>
            <a:r>
              <a:rPr lang="en-ID" sz="3200" dirty="0"/>
              <a:t> </a:t>
            </a:r>
            <a:r>
              <a:rPr lang="en-ID" sz="3200" dirty="0" err="1"/>
              <a:t>berdiameter</a:t>
            </a:r>
            <a:r>
              <a:rPr lang="en-ID" sz="3200" dirty="0"/>
              <a:t> </a:t>
            </a:r>
            <a:r>
              <a:rPr lang="en-ID" sz="3200" dirty="0" err="1"/>
              <a:t>sebesar</a:t>
            </a:r>
            <a:r>
              <a:rPr lang="en-ID" sz="3200" dirty="0"/>
              <a:t> </a:t>
            </a:r>
            <a:r>
              <a:rPr lang="en-ID" sz="3200" dirty="0" err="1"/>
              <a:t>rambut</a:t>
            </a:r>
            <a:r>
              <a:rPr lang="en-ID" sz="3200" dirty="0"/>
              <a:t> </a:t>
            </a:r>
            <a:r>
              <a:rPr lang="en-ID" sz="3200" dirty="0" err="1"/>
              <a:t>manusia</a:t>
            </a:r>
            <a:r>
              <a:rPr lang="en-ID" sz="3200" dirty="0"/>
              <a:t>. dan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penggunaannya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dijadikan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sebuah</a:t>
            </a:r>
            <a:r>
              <a:rPr lang="en-ID" sz="3200" dirty="0"/>
              <a:t> </a:t>
            </a:r>
            <a:r>
              <a:rPr lang="en-ID" sz="3200" dirty="0" err="1"/>
              <a:t>tempat</a:t>
            </a:r>
            <a:r>
              <a:rPr lang="en-ID" sz="3200" dirty="0"/>
              <a:t> yang </a:t>
            </a:r>
            <a:r>
              <a:rPr lang="en-ID" sz="3200" dirty="0" err="1"/>
              <a:t>dinamakan</a:t>
            </a:r>
            <a:r>
              <a:rPr lang="en-ID" sz="3200" dirty="0"/>
              <a:t> </a:t>
            </a:r>
            <a:r>
              <a:rPr lang="en-ID" sz="3200" dirty="0" err="1"/>
              <a:t>kabel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dan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mengantarkan</a:t>
            </a:r>
            <a:r>
              <a:rPr lang="en-ID" sz="3200" dirty="0"/>
              <a:t> data digital yang </a:t>
            </a:r>
            <a:r>
              <a:rPr lang="en-ID" sz="3200" dirty="0" err="1"/>
              <a:t>berupa</a:t>
            </a:r>
            <a:r>
              <a:rPr lang="en-ID" sz="3200" dirty="0"/>
              <a:t> </a:t>
            </a:r>
            <a:r>
              <a:rPr lang="en-ID" sz="3200" dirty="0" err="1"/>
              <a:t>sinar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jarak</a:t>
            </a:r>
            <a:r>
              <a:rPr lang="en-ID" sz="3200" dirty="0"/>
              <a:t> yang </a:t>
            </a:r>
            <a:r>
              <a:rPr lang="en-ID" sz="3200" dirty="0" err="1"/>
              <a:t>sangat</a:t>
            </a:r>
            <a:r>
              <a:rPr lang="en-ID" sz="3200" dirty="0"/>
              <a:t> </a:t>
            </a:r>
            <a:r>
              <a:rPr lang="en-ID" sz="3200" dirty="0" err="1"/>
              <a:t>jauh</a:t>
            </a:r>
            <a:r>
              <a:rPr lang="en-ID" sz="3200" dirty="0"/>
              <a:t>. </a:t>
            </a:r>
          </a:p>
          <a:p>
            <a:pPr marL="6160" indent="0">
              <a:buNone/>
            </a:pP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454704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CD6B5-379F-4393-BB7A-D8AA9700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84521"/>
            <a:ext cx="9601200" cy="4782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600" dirty="0" err="1"/>
              <a:t>Jaringan</a:t>
            </a:r>
            <a:r>
              <a:rPr lang="en-ID" sz="3600" dirty="0"/>
              <a:t> </a:t>
            </a:r>
            <a:r>
              <a:rPr lang="en-ID" sz="3600" dirty="0" err="1"/>
              <a:t>fiber</a:t>
            </a:r>
            <a:r>
              <a:rPr lang="en-ID" sz="3600" dirty="0"/>
              <a:t> </a:t>
            </a:r>
            <a:r>
              <a:rPr lang="en-ID" sz="3600" dirty="0" err="1"/>
              <a:t>optik</a:t>
            </a:r>
            <a:r>
              <a:rPr lang="en-ID" sz="3600" dirty="0"/>
              <a:t> </a:t>
            </a:r>
            <a:r>
              <a:rPr lang="en-ID" sz="3600" dirty="0" err="1"/>
              <a:t>sangat</a:t>
            </a:r>
            <a:r>
              <a:rPr lang="en-ID" sz="3600" dirty="0"/>
              <a:t> </a:t>
            </a:r>
            <a:r>
              <a:rPr lang="en-ID" sz="3600" dirty="0" err="1"/>
              <a:t>berguna</a:t>
            </a:r>
            <a:r>
              <a:rPr lang="en-ID" sz="3600" dirty="0"/>
              <a:t> </a:t>
            </a:r>
            <a:r>
              <a:rPr lang="en-ID" sz="3600" dirty="0" err="1"/>
              <a:t>dalam</a:t>
            </a:r>
            <a:r>
              <a:rPr lang="en-ID" sz="3600" dirty="0"/>
              <a:t> </a:t>
            </a:r>
            <a:r>
              <a:rPr lang="en-ID" sz="3600" dirty="0" err="1"/>
              <a:t>kehidupan</a:t>
            </a:r>
            <a:r>
              <a:rPr lang="en-ID" sz="3600" dirty="0"/>
              <a:t>, </a:t>
            </a:r>
            <a:r>
              <a:rPr lang="en-ID" sz="3600" dirty="0" err="1"/>
              <a:t>sedikit</a:t>
            </a:r>
            <a:r>
              <a:rPr lang="en-ID" sz="3600" dirty="0"/>
              <a:t> </a:t>
            </a:r>
            <a:r>
              <a:rPr lang="en-ID" sz="3600" dirty="0" err="1"/>
              <a:t>kesalahan</a:t>
            </a:r>
            <a:r>
              <a:rPr lang="en-ID" sz="3600" dirty="0"/>
              <a:t> </a:t>
            </a:r>
            <a:r>
              <a:rPr lang="en-ID" sz="3600" dirty="0" err="1"/>
              <a:t>akan</a:t>
            </a:r>
            <a:r>
              <a:rPr lang="en-ID" sz="3600" dirty="0"/>
              <a:t> </a:t>
            </a:r>
            <a:r>
              <a:rPr lang="en-ID" sz="3600" dirty="0" err="1"/>
              <a:t>menyebabkan</a:t>
            </a:r>
            <a:r>
              <a:rPr lang="en-ID" sz="3600" dirty="0"/>
              <a:t> </a:t>
            </a:r>
            <a:r>
              <a:rPr lang="en-ID" sz="3600" dirty="0" err="1"/>
              <a:t>masalah</a:t>
            </a:r>
            <a:r>
              <a:rPr lang="en-ID" sz="3600" dirty="0"/>
              <a:t> </a:t>
            </a:r>
            <a:r>
              <a:rPr lang="en-ID" sz="3600" dirty="0" err="1"/>
              <a:t>besar</a:t>
            </a:r>
            <a:r>
              <a:rPr lang="en-ID" sz="3600" dirty="0"/>
              <a:t>. Oleh </a:t>
            </a:r>
            <a:r>
              <a:rPr lang="en-ID" sz="3600" dirty="0" err="1"/>
              <a:t>karena</a:t>
            </a:r>
            <a:r>
              <a:rPr lang="en-ID" sz="3600" dirty="0"/>
              <a:t> </a:t>
            </a:r>
            <a:r>
              <a:rPr lang="en-ID" sz="3600" dirty="0" err="1"/>
              <a:t>itu</a:t>
            </a:r>
            <a:r>
              <a:rPr lang="en-ID" sz="3600" dirty="0"/>
              <a:t> </a:t>
            </a:r>
            <a:r>
              <a:rPr lang="en-ID" sz="3600" dirty="0" err="1"/>
              <a:t>menghilangkan</a:t>
            </a:r>
            <a:r>
              <a:rPr lang="en-ID" sz="3600" dirty="0"/>
              <a:t> </a:t>
            </a:r>
            <a:r>
              <a:rPr lang="en-ID" sz="3600" dirty="0" err="1"/>
              <a:t>kesalahan</a:t>
            </a:r>
            <a:r>
              <a:rPr lang="en-ID" sz="3600" dirty="0"/>
              <a:t> </a:t>
            </a:r>
            <a:r>
              <a:rPr lang="en-ID" sz="3600" dirty="0" err="1"/>
              <a:t>umum</a:t>
            </a:r>
            <a:r>
              <a:rPr lang="en-ID" sz="3600" dirty="0"/>
              <a:t> dan </a:t>
            </a:r>
            <a:r>
              <a:rPr lang="en-ID" sz="3600" dirty="0" err="1"/>
              <a:t>pemecahan</a:t>
            </a:r>
            <a:r>
              <a:rPr lang="en-ID" sz="3600" dirty="0"/>
              <a:t> </a:t>
            </a:r>
            <a:r>
              <a:rPr lang="en-ID" sz="3600" dirty="0" err="1"/>
              <a:t>masalah</a:t>
            </a:r>
            <a:r>
              <a:rPr lang="en-ID" sz="3600" dirty="0"/>
              <a:t> </a:t>
            </a:r>
            <a:r>
              <a:rPr lang="en-ID" sz="3600" dirty="0" err="1"/>
              <a:t>dari</a:t>
            </a:r>
            <a:r>
              <a:rPr lang="en-ID" sz="3600" dirty="0"/>
              <a:t> </a:t>
            </a:r>
            <a:r>
              <a:rPr lang="en-ID" sz="3600" dirty="0" err="1"/>
              <a:t>jaringan</a:t>
            </a:r>
            <a:r>
              <a:rPr lang="en-ID" sz="3600" dirty="0"/>
              <a:t> </a:t>
            </a:r>
            <a:r>
              <a:rPr lang="en-ID" sz="3600" dirty="0" err="1"/>
              <a:t>optik</a:t>
            </a:r>
            <a:r>
              <a:rPr lang="en-ID" sz="3600" dirty="0"/>
              <a:t> </a:t>
            </a:r>
            <a:r>
              <a:rPr lang="en-ID" sz="3600" dirty="0" err="1"/>
              <a:t>menjadi</a:t>
            </a:r>
            <a:r>
              <a:rPr lang="en-ID" sz="3600" dirty="0"/>
              <a:t> </a:t>
            </a:r>
            <a:r>
              <a:rPr lang="en-ID" sz="3600" dirty="0" err="1"/>
              <a:t>lebih</a:t>
            </a:r>
            <a:r>
              <a:rPr lang="en-ID" sz="3600" dirty="0"/>
              <a:t> </a:t>
            </a:r>
            <a:r>
              <a:rPr lang="en-ID" sz="3600" dirty="0" err="1"/>
              <a:t>penting</a:t>
            </a:r>
            <a:r>
              <a:rPr lang="en-ID" sz="3600" dirty="0"/>
              <a:t>.</a:t>
            </a:r>
          </a:p>
          <a:p>
            <a:pPr marL="0" indent="0">
              <a:buNone/>
            </a:pP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5948225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76BD0-36BB-46B7-B427-86DAC2BB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051" y="318976"/>
            <a:ext cx="10574619" cy="6539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3200" b="1" dirty="0" err="1"/>
              <a:t>Pertama</a:t>
            </a:r>
            <a:r>
              <a:rPr lang="en-ID" sz="3200" dirty="0"/>
              <a:t>,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transceiver </a:t>
            </a:r>
            <a:r>
              <a:rPr lang="en-ID" sz="3200" dirty="0" err="1"/>
              <a:t>modul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modul</a:t>
            </a:r>
            <a:r>
              <a:rPr lang="en-ID" sz="3200" dirty="0"/>
              <a:t> dan </a:t>
            </a:r>
            <a:r>
              <a:rPr lang="en-ID" sz="3200" dirty="0" err="1"/>
              <a:t>lampu</a:t>
            </a:r>
            <a:r>
              <a:rPr lang="en-ID" sz="3200" dirty="0"/>
              <a:t> </a:t>
            </a:r>
            <a:r>
              <a:rPr lang="en-ID" sz="3200" dirty="0" err="1"/>
              <a:t>indikator</a:t>
            </a:r>
            <a:r>
              <a:rPr lang="en-ID" sz="3200" dirty="0"/>
              <a:t> twisted pair port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terang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tidak</a:t>
            </a:r>
            <a:r>
              <a:rPr lang="en-ID" sz="3200" dirty="0"/>
              <a:t>. </a:t>
            </a:r>
            <a:r>
              <a:rPr lang="en-ID" sz="3200" dirty="0" err="1"/>
              <a:t>Jika</a:t>
            </a:r>
            <a:r>
              <a:rPr lang="en-ID" sz="3200" dirty="0"/>
              <a:t> </a:t>
            </a:r>
            <a:r>
              <a:rPr lang="en-ID" sz="3200" dirty="0" err="1"/>
              <a:t>lampu</a:t>
            </a:r>
            <a:r>
              <a:rPr lang="en-ID" sz="3200" dirty="0"/>
              <a:t> </a:t>
            </a:r>
            <a:r>
              <a:rPr lang="en-ID" sz="3200" dirty="0" err="1"/>
              <a:t>indikator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transceiver (FX) </a:t>
            </a:r>
            <a:r>
              <a:rPr lang="en-ID" sz="3200" dirty="0" err="1"/>
              <a:t>tidak</a:t>
            </a:r>
            <a:r>
              <a:rPr lang="en-ID" sz="3200" dirty="0"/>
              <a:t> </a:t>
            </a:r>
            <a:r>
              <a:rPr lang="en-ID" sz="3200" dirty="0" err="1"/>
              <a:t>bersinar</a:t>
            </a:r>
            <a:r>
              <a:rPr lang="en-ID" sz="3200" dirty="0"/>
              <a:t>, </a:t>
            </a:r>
            <a:r>
              <a:rPr lang="en-ID" sz="3200" dirty="0" err="1"/>
              <a:t>pastikan</a:t>
            </a:r>
            <a:r>
              <a:rPr lang="en-ID" sz="3200" dirty="0"/>
              <a:t> </a:t>
            </a:r>
            <a:r>
              <a:rPr lang="en-ID" sz="3200" dirty="0" err="1"/>
              <a:t>apakah</a:t>
            </a:r>
            <a:r>
              <a:rPr lang="en-ID" sz="3200" dirty="0"/>
              <a:t> </a:t>
            </a:r>
            <a:r>
              <a:rPr lang="en-ID" sz="3200" dirty="0" err="1"/>
              <a:t>fiber</a:t>
            </a:r>
            <a:r>
              <a:rPr lang="en-ID" sz="3200" dirty="0"/>
              <a:t> link cross link; jumper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paralel</a:t>
            </a:r>
            <a:r>
              <a:rPr lang="en-ID" sz="3200" dirty="0"/>
              <a:t> </a:t>
            </a:r>
            <a:r>
              <a:rPr lang="en-ID" sz="3200" dirty="0" err="1"/>
              <a:t>tersambung</a:t>
            </a:r>
            <a:r>
              <a:rPr lang="en-ID" sz="3200" dirty="0"/>
              <a:t>; </a:t>
            </a:r>
            <a:r>
              <a:rPr lang="en-ID" sz="3200" dirty="0" err="1"/>
              <a:t>ujung</a:t>
            </a:r>
            <a:r>
              <a:rPr lang="en-ID" sz="3200" dirty="0"/>
              <a:t> </a:t>
            </a:r>
            <a:r>
              <a:rPr lang="en-ID" sz="3200" dirty="0" err="1"/>
              <a:t>salib</a:t>
            </a:r>
            <a:r>
              <a:rPr lang="en-ID" sz="3200" dirty="0"/>
              <a:t> </a:t>
            </a:r>
            <a:r>
              <a:rPr lang="en-ID" sz="3200" dirty="0" err="1"/>
              <a:t>terhubung</a:t>
            </a:r>
            <a:r>
              <a:rPr lang="en-ID" sz="3200" dirty="0"/>
              <a:t>.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C77B5-3C5E-485C-97DE-3E9316F00A81}"/>
              </a:ext>
            </a:extLst>
          </p:cNvPr>
          <p:cNvSpPr/>
          <p:nvPr/>
        </p:nvSpPr>
        <p:spPr>
          <a:xfrm>
            <a:off x="3873178" y="2923954"/>
            <a:ext cx="5082363" cy="3189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3B6B3-F286-40C9-8F53-1C1DE8F66AD4}"/>
              </a:ext>
            </a:extLst>
          </p:cNvPr>
          <p:cNvSpPr/>
          <p:nvPr/>
        </p:nvSpPr>
        <p:spPr>
          <a:xfrm>
            <a:off x="4373525" y="2923954"/>
            <a:ext cx="3444949" cy="341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1028" name="Picture 4" descr="åçº¤ç½ç»å¸¸è§æéåæé¤æ¹æ³2">
            <a:extLst>
              <a:ext uri="{FF2B5EF4-FFF2-40B4-BE49-F238E27FC236}">
                <a16:creationId xmlns:a16="http://schemas.microsoft.com/office/drawing/2014/main" id="{C1648F64-8E84-4318-B381-12FA763E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90" y="3267598"/>
            <a:ext cx="5082362" cy="284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59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2D9D2-14F0-4BED-A009-6EF3760B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456" y="69112"/>
            <a:ext cx="10409274" cy="6188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200" b="1" dirty="0" err="1"/>
              <a:t>Kedua</a:t>
            </a:r>
            <a:r>
              <a:rPr lang="en-ID" sz="3200" dirty="0"/>
              <a:t>, </a:t>
            </a:r>
            <a:r>
              <a:rPr lang="en-ID" sz="3200" dirty="0" err="1"/>
              <a:t>menggunakan</a:t>
            </a:r>
            <a:r>
              <a:rPr lang="en-ID" sz="3200" dirty="0"/>
              <a:t> </a:t>
            </a:r>
            <a:r>
              <a:rPr lang="en-ID" sz="3200" dirty="0" err="1"/>
              <a:t>meteran</a:t>
            </a:r>
            <a:r>
              <a:rPr lang="en-ID" sz="3200" dirty="0"/>
              <a:t> </a:t>
            </a:r>
            <a:r>
              <a:rPr lang="en-ID" sz="3200" dirty="0" err="1"/>
              <a:t>listrik</a:t>
            </a:r>
            <a:r>
              <a:rPr lang="en-ID" sz="3200" dirty="0"/>
              <a:t> optic. </a:t>
            </a:r>
            <a:r>
              <a:rPr lang="en-ID" sz="3200" dirty="0" err="1"/>
              <a:t>Kekuatan</a:t>
            </a:r>
            <a:r>
              <a:rPr lang="en-ID" sz="3200" dirty="0"/>
              <a:t> </a:t>
            </a:r>
            <a:r>
              <a:rPr lang="en-ID" sz="3200" dirty="0" err="1"/>
              <a:t>bercahaya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transceiver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modul</a:t>
            </a:r>
            <a:r>
              <a:rPr lang="en-ID" sz="3200" dirty="0"/>
              <a:t> di </a:t>
            </a:r>
            <a:r>
              <a:rPr lang="en-ID" sz="3200" dirty="0" err="1"/>
              <a:t>bawah</a:t>
            </a:r>
            <a:r>
              <a:rPr lang="en-ID" sz="3200" dirty="0"/>
              <a:t> normal </a:t>
            </a:r>
            <a:r>
              <a:rPr lang="en-ID" sz="3200" dirty="0" err="1"/>
              <a:t>kondisi</a:t>
            </a:r>
            <a:r>
              <a:rPr lang="en-ID" sz="3200" dirty="0"/>
              <a:t>: multimode: Multimode: </a:t>
            </a:r>
            <a:r>
              <a:rPr lang="en-ID" sz="3200" dirty="0" err="1"/>
              <a:t>antara</a:t>
            </a:r>
            <a:r>
              <a:rPr lang="en-ID" sz="3200" dirty="0"/>
              <a:t> - 10db--18db; Modus </a:t>
            </a:r>
            <a:r>
              <a:rPr lang="en-ID" sz="3200" dirty="0" err="1"/>
              <a:t>tunggal</a:t>
            </a:r>
            <a:r>
              <a:rPr lang="en-ID" sz="3200" dirty="0"/>
              <a:t> 20 km:antara-8db--15db; Satu mode 60 km:antara-5db--12db; </a:t>
            </a:r>
            <a:r>
              <a:rPr lang="en-ID" sz="3200" dirty="0" err="1"/>
              <a:t>jika</a:t>
            </a:r>
            <a:r>
              <a:rPr lang="en-ID" sz="3200" dirty="0"/>
              <a:t> </a:t>
            </a:r>
            <a:r>
              <a:rPr lang="en-ID" sz="3200" dirty="0" err="1"/>
              <a:t>kekuatan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transceiver </a:t>
            </a:r>
            <a:r>
              <a:rPr lang="en-ID" sz="3200" dirty="0" err="1"/>
              <a:t>antara</a:t>
            </a:r>
            <a:r>
              <a:rPr lang="en-ID" sz="3200" dirty="0"/>
              <a:t>:-30db - 45db, </a:t>
            </a:r>
            <a:r>
              <a:rPr lang="en-ID" sz="3200" dirty="0" err="1"/>
              <a:t>maka</a:t>
            </a:r>
            <a:r>
              <a:rPr lang="en-ID" sz="3200" dirty="0"/>
              <a:t> </a:t>
            </a:r>
            <a:r>
              <a:rPr lang="en-ID" sz="3200" dirty="0" err="1"/>
              <a:t>anda</a:t>
            </a:r>
            <a:r>
              <a:rPr lang="en-ID" sz="3200" dirty="0"/>
              <a:t>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menentukan</a:t>
            </a:r>
            <a:r>
              <a:rPr lang="en-ID" sz="3200" dirty="0"/>
              <a:t> transceiver </a:t>
            </a:r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200" dirty="0" err="1"/>
              <a:t>masalah</a:t>
            </a:r>
            <a:r>
              <a:rPr lang="en-ID" sz="3200" dirty="0"/>
              <a:t>.</a:t>
            </a:r>
          </a:p>
          <a:p>
            <a:pPr marL="0" indent="0">
              <a:buNone/>
            </a:pPr>
            <a:endParaRPr lang="en-ID" sz="3200" dirty="0"/>
          </a:p>
        </p:txBody>
      </p:sp>
      <p:pic>
        <p:nvPicPr>
          <p:cNvPr id="2050" name="Picture 2" descr="åçº¤ç½ç»å¸¸è§æéåæé¤æ¹æ³3">
            <a:extLst>
              <a:ext uri="{FF2B5EF4-FFF2-40B4-BE49-F238E27FC236}">
                <a16:creationId xmlns:a16="http://schemas.microsoft.com/office/drawing/2014/main" id="{E2E3063A-5A3C-43CD-AAEA-D9DE185B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22" y="3536424"/>
            <a:ext cx="2493556" cy="32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324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F07E5-3556-4C44-A0FA-7E346AE6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44279"/>
            <a:ext cx="9601200" cy="5123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600" b="1" dirty="0" err="1"/>
              <a:t>Ketiga</a:t>
            </a:r>
            <a:r>
              <a:rPr lang="en-ID" sz="3600" dirty="0"/>
              <a:t>, </a:t>
            </a:r>
            <a:r>
              <a:rPr lang="en-ID" sz="3600" dirty="0" err="1"/>
              <a:t>setengah</a:t>
            </a:r>
            <a:r>
              <a:rPr lang="en-ID" sz="3600" dirty="0"/>
              <a:t> / modus full duplex salah </a:t>
            </a:r>
            <a:r>
              <a:rPr lang="en-ID" sz="3600" dirty="0" err="1"/>
              <a:t>atau</a:t>
            </a:r>
            <a:r>
              <a:rPr lang="en-ID" sz="3600" dirty="0"/>
              <a:t> </a:t>
            </a:r>
            <a:r>
              <a:rPr lang="en-ID" sz="3600" dirty="0" err="1"/>
              <a:t>tidak</a:t>
            </a:r>
            <a:r>
              <a:rPr lang="en-ID" sz="3600" dirty="0"/>
              <a:t>. Transceiver </a:t>
            </a:r>
            <a:r>
              <a:rPr lang="en-ID" sz="3600" dirty="0" err="1"/>
              <a:t>beberapa</a:t>
            </a:r>
            <a:r>
              <a:rPr lang="en-ID" sz="3600" dirty="0"/>
              <a:t> </a:t>
            </a:r>
            <a:r>
              <a:rPr lang="en-ID" sz="3600" dirty="0" err="1"/>
              <a:t>telah</a:t>
            </a:r>
            <a:r>
              <a:rPr lang="en-ID" sz="3600" dirty="0"/>
              <a:t> </a:t>
            </a:r>
            <a:r>
              <a:rPr lang="en-ID" sz="3600" dirty="0" err="1"/>
              <a:t>beralih</a:t>
            </a:r>
            <a:r>
              <a:rPr lang="en-ID" sz="3600" dirty="0"/>
              <a:t> pada </a:t>
            </a:r>
            <a:r>
              <a:rPr lang="en-ID" sz="3600" dirty="0" err="1"/>
              <a:t>sisi</a:t>
            </a:r>
            <a:r>
              <a:rPr lang="en-ID" sz="3600" dirty="0"/>
              <a:t> FDX: </a:t>
            </a:r>
            <a:r>
              <a:rPr lang="en-ID" sz="3600" dirty="0" err="1"/>
              <a:t>dupleks</a:t>
            </a:r>
            <a:r>
              <a:rPr lang="en-ID" sz="3600" dirty="0"/>
              <a:t> </a:t>
            </a:r>
            <a:r>
              <a:rPr lang="en-ID" sz="3600" dirty="0" err="1"/>
              <a:t>penuh</a:t>
            </a:r>
            <a:r>
              <a:rPr lang="en-ID" sz="3600" dirty="0"/>
              <a:t> HDX switch: </a:t>
            </a:r>
            <a:r>
              <a:rPr lang="en-ID" sz="3600" dirty="0" err="1"/>
              <a:t>setengah</a:t>
            </a:r>
            <a:r>
              <a:rPr lang="en-ID" sz="3600" dirty="0"/>
              <a:t> duplex.</a:t>
            </a:r>
          </a:p>
          <a:p>
            <a:pPr marL="0" indent="0">
              <a:buNone/>
            </a:pPr>
            <a:br>
              <a:rPr lang="en-ID" sz="3600" dirty="0"/>
            </a:b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1585416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1B1-28F5-4C15-AE3D-D2001B83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Keempat</a:t>
            </a:r>
            <a:r>
              <a:rPr lang="en-ID" b="1" dirty="0"/>
              <a:t>, </a:t>
            </a:r>
            <a:r>
              <a:rPr lang="en-ID" b="1" dirty="0" err="1"/>
              <a:t>optik</a:t>
            </a:r>
            <a:r>
              <a:rPr lang="en-ID" b="1" dirty="0"/>
              <a:t> </a:t>
            </a:r>
            <a:r>
              <a:rPr lang="en-ID" b="1" dirty="0" err="1"/>
              <a:t>fiber</a:t>
            </a:r>
            <a:r>
              <a:rPr lang="en-ID" b="1" dirty="0"/>
              <a:t> dan </a:t>
            </a:r>
            <a:r>
              <a:rPr lang="en-ID" b="1" dirty="0" err="1"/>
              <a:t>serat</a:t>
            </a:r>
            <a:r>
              <a:rPr lang="en-ID" b="1" dirty="0"/>
              <a:t> </a:t>
            </a:r>
            <a:r>
              <a:rPr lang="en-ID" b="1" dirty="0" err="1"/>
              <a:t>optik</a:t>
            </a:r>
            <a:r>
              <a:rPr lang="en-ID" b="1" dirty="0"/>
              <a:t> jumper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rusak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tidak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DC29-F913-4835-8691-29779A1B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77657"/>
            <a:ext cx="10579395" cy="4635794"/>
          </a:xfrm>
        </p:spPr>
        <p:txBody>
          <a:bodyPr>
            <a:normAutofit fontScale="92500" lnSpcReduction="10000"/>
          </a:bodyPr>
          <a:lstStyle/>
          <a:p>
            <a:r>
              <a:rPr lang="en-ID" sz="3600" dirty="0"/>
              <a:t> </a:t>
            </a:r>
            <a:r>
              <a:rPr lang="en-ID" sz="3600" dirty="0" err="1"/>
              <a:t>serat</a:t>
            </a:r>
            <a:r>
              <a:rPr lang="en-ID" sz="3600" dirty="0"/>
              <a:t> </a:t>
            </a:r>
            <a:r>
              <a:rPr lang="en-ID" sz="3600" dirty="0" err="1"/>
              <a:t>optik</a:t>
            </a:r>
            <a:r>
              <a:rPr lang="en-ID" sz="3600" dirty="0"/>
              <a:t> </a:t>
            </a:r>
            <a:r>
              <a:rPr lang="en-ID" sz="3600" dirty="0" err="1"/>
              <a:t>kabel</a:t>
            </a:r>
            <a:r>
              <a:rPr lang="en-ID" sz="3600" dirty="0"/>
              <a:t>-off </a:t>
            </a:r>
            <a:r>
              <a:rPr lang="en-ID" sz="3600" dirty="0" err="1"/>
              <a:t>deteksi</a:t>
            </a:r>
            <a:r>
              <a:rPr lang="en-ID" sz="3600" dirty="0"/>
              <a:t>: </a:t>
            </a:r>
            <a:r>
              <a:rPr lang="en-ID" sz="3600" dirty="0" err="1"/>
              <a:t>dengan</a:t>
            </a:r>
            <a:r>
              <a:rPr lang="en-ID" sz="3600" dirty="0"/>
              <a:t> laser </a:t>
            </a:r>
            <a:r>
              <a:rPr lang="en-ID" sz="3600" dirty="0" err="1"/>
              <a:t>lampu</a:t>
            </a:r>
            <a:r>
              <a:rPr lang="en-ID" sz="3600" dirty="0"/>
              <a:t> </a:t>
            </a:r>
            <a:r>
              <a:rPr lang="en-ID" sz="3600" dirty="0" err="1"/>
              <a:t>senter</a:t>
            </a:r>
            <a:r>
              <a:rPr lang="en-ID" sz="3600" dirty="0"/>
              <a:t>, </a:t>
            </a:r>
            <a:r>
              <a:rPr lang="en-ID" sz="3600" dirty="0" err="1"/>
              <a:t>sinar</a:t>
            </a:r>
            <a:r>
              <a:rPr lang="en-ID" sz="3600" dirty="0"/>
              <a:t> </a:t>
            </a:r>
            <a:r>
              <a:rPr lang="en-ID" sz="3600" dirty="0" err="1"/>
              <a:t>matahari</a:t>
            </a:r>
            <a:r>
              <a:rPr lang="en-ID" sz="3600" dirty="0"/>
              <a:t>, </a:t>
            </a:r>
            <a:r>
              <a:rPr lang="en-ID" sz="3600" dirty="0" err="1"/>
              <a:t>cahaya</a:t>
            </a:r>
            <a:r>
              <a:rPr lang="en-ID" sz="3600" dirty="0"/>
              <a:t>, pada </a:t>
            </a:r>
            <a:r>
              <a:rPr lang="en-ID" sz="3600" dirty="0" err="1"/>
              <a:t>ujung</a:t>
            </a:r>
            <a:r>
              <a:rPr lang="en-ID" sz="3600" dirty="0"/>
              <a:t> </a:t>
            </a:r>
            <a:r>
              <a:rPr lang="en-ID" sz="3600" dirty="0" err="1"/>
              <a:t>kabel</a:t>
            </a:r>
            <a:r>
              <a:rPr lang="en-ID" sz="3600" dirty="0"/>
              <a:t> </a:t>
            </a:r>
            <a:r>
              <a:rPr lang="en-ID" sz="3600" dirty="0" err="1"/>
              <a:t>bersama</a:t>
            </a:r>
            <a:r>
              <a:rPr lang="en-ID" sz="3600" dirty="0"/>
              <a:t> </a:t>
            </a:r>
            <a:r>
              <a:rPr lang="en-ID" sz="3600" dirty="0" err="1"/>
              <a:t>atau</a:t>
            </a:r>
            <a:r>
              <a:rPr lang="en-ID" sz="3600" dirty="0"/>
              <a:t> </a:t>
            </a:r>
            <a:r>
              <a:rPr lang="en-ID" sz="3600" dirty="0" err="1"/>
              <a:t>kopling</a:t>
            </a:r>
            <a:r>
              <a:rPr lang="en-ID" sz="3600" dirty="0"/>
              <a:t> </a:t>
            </a:r>
            <a:r>
              <a:rPr lang="en-ID" sz="3600" dirty="0" err="1"/>
              <a:t>iradiasi</a:t>
            </a:r>
            <a:r>
              <a:rPr lang="en-ID" sz="3600" dirty="0"/>
              <a:t> </a:t>
            </a:r>
            <a:r>
              <a:rPr lang="en-ID" sz="3600" dirty="0" err="1"/>
              <a:t>cahaya</a:t>
            </a:r>
            <a:r>
              <a:rPr lang="en-ID" sz="3600" dirty="0"/>
              <a:t>; Di </a:t>
            </a:r>
            <a:r>
              <a:rPr lang="en-ID" sz="3600" dirty="0" err="1"/>
              <a:t>sisi</a:t>
            </a:r>
            <a:r>
              <a:rPr lang="en-ID" sz="3600" dirty="0"/>
              <a:t> lain </a:t>
            </a:r>
            <a:r>
              <a:rPr lang="en-ID" sz="3600" dirty="0" err="1"/>
              <a:t>kepala</a:t>
            </a:r>
            <a:r>
              <a:rPr lang="en-ID" sz="3600" dirty="0"/>
              <a:t> </a:t>
            </a:r>
            <a:r>
              <a:rPr lang="en-ID" sz="3600" dirty="0" err="1"/>
              <a:t>untuk</a:t>
            </a:r>
            <a:r>
              <a:rPr lang="en-ID" sz="3600" dirty="0"/>
              <a:t> </a:t>
            </a:r>
            <a:r>
              <a:rPr lang="en-ID" sz="3600" dirty="0" err="1"/>
              <a:t>melihat</a:t>
            </a:r>
            <a:r>
              <a:rPr lang="en-ID" sz="3600" dirty="0"/>
              <a:t> </a:t>
            </a:r>
            <a:r>
              <a:rPr lang="en-ID" sz="3600" dirty="0" err="1"/>
              <a:t>apakah</a:t>
            </a:r>
            <a:r>
              <a:rPr lang="en-ID" sz="3600" dirty="0"/>
              <a:t> </a:t>
            </a:r>
            <a:r>
              <a:rPr lang="en-ID" sz="3600" dirty="0" err="1"/>
              <a:t>ada</a:t>
            </a:r>
            <a:r>
              <a:rPr lang="en-ID" sz="3600" dirty="0"/>
              <a:t> </a:t>
            </a:r>
            <a:r>
              <a:rPr lang="en-ID" sz="3600" dirty="0" err="1"/>
              <a:t>terang</a:t>
            </a:r>
            <a:r>
              <a:rPr lang="en-ID" sz="3600" dirty="0"/>
              <a:t> yang </a:t>
            </a:r>
            <a:r>
              <a:rPr lang="en-ID" sz="3600" dirty="0" err="1"/>
              <a:t>terlihat;Jika</a:t>
            </a:r>
            <a:r>
              <a:rPr lang="en-ID" sz="3600" dirty="0"/>
              <a:t> </a:t>
            </a:r>
            <a:r>
              <a:rPr lang="en-ID" sz="3600" dirty="0" err="1"/>
              <a:t>ada</a:t>
            </a:r>
            <a:r>
              <a:rPr lang="en-ID" sz="3600" dirty="0"/>
              <a:t> </a:t>
            </a:r>
            <a:r>
              <a:rPr lang="en-ID" sz="3600" dirty="0" err="1"/>
              <a:t>terlihat</a:t>
            </a:r>
            <a:r>
              <a:rPr lang="en-ID" sz="3600" dirty="0"/>
              <a:t> </a:t>
            </a:r>
            <a:r>
              <a:rPr lang="en-ID" sz="3600" dirty="0" err="1"/>
              <a:t>cahaya</a:t>
            </a:r>
            <a:r>
              <a:rPr lang="en-ID" sz="3600" dirty="0"/>
              <a:t> </a:t>
            </a:r>
            <a:r>
              <a:rPr lang="en-ID" sz="3600" dirty="0" err="1"/>
              <a:t>menunjukkan</a:t>
            </a:r>
            <a:r>
              <a:rPr lang="en-ID" sz="3600" dirty="0"/>
              <a:t> </a:t>
            </a:r>
            <a:r>
              <a:rPr lang="en-ID" sz="3600" dirty="0" err="1"/>
              <a:t>kabel</a:t>
            </a:r>
            <a:r>
              <a:rPr lang="en-ID" sz="3600" dirty="0"/>
              <a:t> </a:t>
            </a:r>
            <a:r>
              <a:rPr lang="en-ID" sz="3600" dirty="0" err="1"/>
              <a:t>tidak</a:t>
            </a:r>
            <a:r>
              <a:rPr lang="en-ID" sz="3600" dirty="0"/>
              <a:t> </a:t>
            </a:r>
            <a:r>
              <a:rPr lang="en-ID" sz="3600" dirty="0" err="1"/>
              <a:t>memecahkan</a:t>
            </a:r>
            <a:r>
              <a:rPr lang="en-ID" sz="3600" dirty="0"/>
              <a:t>.</a:t>
            </a:r>
          </a:p>
          <a:p>
            <a:r>
              <a:rPr lang="en-ID" sz="3600" dirty="0" err="1"/>
              <a:t>serat</a:t>
            </a:r>
            <a:r>
              <a:rPr lang="en-ID" sz="3600" dirty="0"/>
              <a:t> </a:t>
            </a:r>
            <a:r>
              <a:rPr lang="en-ID" sz="3600" dirty="0" err="1"/>
              <a:t>optik</a:t>
            </a:r>
            <a:r>
              <a:rPr lang="en-ID" sz="3600" dirty="0"/>
              <a:t> </a:t>
            </a:r>
            <a:r>
              <a:rPr lang="en-ID" sz="3600" dirty="0" err="1"/>
              <a:t>baris</a:t>
            </a:r>
            <a:r>
              <a:rPr lang="en-ID" sz="3600" dirty="0"/>
              <a:t>-off </a:t>
            </a:r>
            <a:r>
              <a:rPr lang="en-ID" sz="3600" dirty="0" err="1"/>
              <a:t>deteksi:Dengan</a:t>
            </a:r>
            <a:r>
              <a:rPr lang="en-ID" sz="3600" dirty="0"/>
              <a:t> laser </a:t>
            </a:r>
            <a:r>
              <a:rPr lang="en-ID" sz="3600" dirty="0" err="1"/>
              <a:t>lampu</a:t>
            </a:r>
            <a:r>
              <a:rPr lang="en-ID" sz="3600" dirty="0"/>
              <a:t> </a:t>
            </a:r>
            <a:r>
              <a:rPr lang="en-ID" sz="3600" dirty="0" err="1"/>
              <a:t>senter</a:t>
            </a:r>
            <a:r>
              <a:rPr lang="en-ID" sz="3600" dirty="0"/>
              <a:t>, </a:t>
            </a:r>
            <a:r>
              <a:rPr lang="en-ID" sz="3600" dirty="0" err="1"/>
              <a:t>sinar</a:t>
            </a:r>
            <a:r>
              <a:rPr lang="en-ID" sz="3600" dirty="0"/>
              <a:t> </a:t>
            </a:r>
            <a:r>
              <a:rPr lang="en-ID" sz="3600" dirty="0" err="1"/>
              <a:t>matahari</a:t>
            </a:r>
            <a:r>
              <a:rPr lang="en-ID" sz="3600" dirty="0"/>
              <a:t>, </a:t>
            </a:r>
            <a:r>
              <a:rPr lang="en-ID" sz="3600" dirty="0" err="1"/>
              <a:t>cahaya</a:t>
            </a:r>
            <a:r>
              <a:rPr lang="en-ID" sz="3600" dirty="0"/>
              <a:t>, pada </a:t>
            </a:r>
            <a:r>
              <a:rPr lang="en-ID" sz="3600" dirty="0" err="1"/>
              <a:t>ujung</a:t>
            </a:r>
            <a:r>
              <a:rPr lang="en-ID" sz="3600" dirty="0"/>
              <a:t> jumper </a:t>
            </a:r>
            <a:r>
              <a:rPr lang="en-ID" sz="3600" dirty="0" err="1"/>
              <a:t>iradiasi</a:t>
            </a:r>
            <a:r>
              <a:rPr lang="en-ID" sz="3600" dirty="0"/>
              <a:t> </a:t>
            </a:r>
            <a:r>
              <a:rPr lang="en-ID" sz="3600" dirty="0" err="1"/>
              <a:t>cahaya</a:t>
            </a:r>
            <a:r>
              <a:rPr lang="en-ID" sz="3600" dirty="0"/>
              <a:t>; Di </a:t>
            </a:r>
            <a:r>
              <a:rPr lang="en-ID" sz="3600" dirty="0" err="1"/>
              <a:t>sisi</a:t>
            </a:r>
            <a:r>
              <a:rPr lang="en-ID" sz="3600" dirty="0"/>
              <a:t> lain </a:t>
            </a:r>
            <a:r>
              <a:rPr lang="en-ID" sz="3600" dirty="0" err="1"/>
              <a:t>kepala</a:t>
            </a:r>
            <a:r>
              <a:rPr lang="en-ID" sz="3600" dirty="0"/>
              <a:t> </a:t>
            </a:r>
            <a:r>
              <a:rPr lang="en-ID" sz="3600" dirty="0" err="1"/>
              <a:t>untuk</a:t>
            </a:r>
            <a:r>
              <a:rPr lang="en-ID" sz="3600" dirty="0"/>
              <a:t> </a:t>
            </a:r>
            <a:r>
              <a:rPr lang="en-ID" sz="3600" dirty="0" err="1"/>
              <a:t>melihat</a:t>
            </a:r>
            <a:r>
              <a:rPr lang="en-ID" sz="3600" dirty="0"/>
              <a:t> </a:t>
            </a:r>
            <a:r>
              <a:rPr lang="en-ID" sz="3600" dirty="0" err="1"/>
              <a:t>apakah</a:t>
            </a:r>
            <a:r>
              <a:rPr lang="en-ID" sz="3600" dirty="0"/>
              <a:t> </a:t>
            </a:r>
            <a:r>
              <a:rPr lang="en-ID" sz="3600" dirty="0" err="1"/>
              <a:t>ada</a:t>
            </a:r>
            <a:r>
              <a:rPr lang="en-ID" sz="3600" dirty="0"/>
              <a:t> </a:t>
            </a:r>
            <a:r>
              <a:rPr lang="en-ID" sz="3600" dirty="0" err="1"/>
              <a:t>terang</a:t>
            </a:r>
            <a:r>
              <a:rPr lang="en-ID" sz="3600" dirty="0"/>
              <a:t> yang </a:t>
            </a:r>
            <a:r>
              <a:rPr lang="en-ID" sz="3600" dirty="0" err="1"/>
              <a:t>terlihat;Jika</a:t>
            </a:r>
            <a:r>
              <a:rPr lang="en-ID" sz="3600" dirty="0"/>
              <a:t> </a:t>
            </a:r>
            <a:r>
              <a:rPr lang="en-ID" sz="3600" dirty="0" err="1"/>
              <a:t>ada</a:t>
            </a:r>
            <a:r>
              <a:rPr lang="en-ID" sz="3600" dirty="0"/>
              <a:t> </a:t>
            </a:r>
            <a:r>
              <a:rPr lang="en-ID" sz="3600" dirty="0" err="1"/>
              <a:t>terlihat</a:t>
            </a:r>
            <a:r>
              <a:rPr lang="en-ID" sz="3600" dirty="0"/>
              <a:t> </a:t>
            </a:r>
            <a:r>
              <a:rPr lang="en-ID" sz="3600" dirty="0" err="1"/>
              <a:t>cahaya</a:t>
            </a:r>
            <a:r>
              <a:rPr lang="en-ID" sz="3600" dirty="0"/>
              <a:t> </a:t>
            </a:r>
            <a:r>
              <a:rPr lang="en-ID" sz="3600" dirty="0" err="1"/>
              <a:t>menunjukkan</a:t>
            </a:r>
            <a:r>
              <a:rPr lang="en-ID" sz="3600" dirty="0"/>
              <a:t> </a:t>
            </a:r>
            <a:r>
              <a:rPr lang="en-ID" sz="3600" dirty="0" err="1"/>
              <a:t>kabel</a:t>
            </a:r>
            <a:r>
              <a:rPr lang="en-ID" sz="3600" dirty="0"/>
              <a:t> </a:t>
            </a:r>
            <a:r>
              <a:rPr lang="en-ID" sz="3600" dirty="0" err="1"/>
              <a:t>tidak</a:t>
            </a:r>
            <a:r>
              <a:rPr lang="en-ID" sz="3600" dirty="0"/>
              <a:t> </a:t>
            </a:r>
            <a:r>
              <a:rPr lang="en-ID" sz="3600" dirty="0" err="1"/>
              <a:t>memecahkan</a:t>
            </a:r>
            <a:r>
              <a:rPr lang="en-ID" sz="3600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16347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4411-46A0-46E4-A2A6-C7BE1A65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0752"/>
            <a:ext cx="9601200" cy="738963"/>
          </a:xfrm>
        </p:spPr>
        <p:txBody>
          <a:bodyPr>
            <a:normAutofit/>
          </a:bodyPr>
          <a:lstStyle/>
          <a:p>
            <a:pPr algn="ctr"/>
            <a:r>
              <a:rPr lang="en-ID" sz="3600" b="1" dirty="0" err="1"/>
              <a:t>Meminimalisir</a:t>
            </a:r>
            <a:r>
              <a:rPr lang="en-ID" sz="3600" b="1" dirty="0"/>
              <a:t> </a:t>
            </a:r>
            <a:r>
              <a:rPr lang="en-ID" sz="3600" b="1" dirty="0" err="1"/>
              <a:t>terjadinya</a:t>
            </a:r>
            <a:r>
              <a:rPr lang="en-ID" sz="3600" b="1" dirty="0"/>
              <a:t> </a:t>
            </a:r>
            <a:r>
              <a:rPr lang="en-ID" sz="3600" b="1" dirty="0" err="1"/>
              <a:t>masalah</a:t>
            </a:r>
            <a:endParaRPr lang="en-ID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81F3-BFF4-4677-AD12-B7443807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19715"/>
            <a:ext cx="10719391" cy="5938285"/>
          </a:xfrm>
        </p:spPr>
        <p:txBody>
          <a:bodyPr>
            <a:noAutofit/>
          </a:bodyPr>
          <a:lstStyle/>
          <a:p>
            <a:r>
              <a:rPr lang="en-ID" sz="3200" dirty="0" err="1"/>
              <a:t>Pastikan</a:t>
            </a:r>
            <a:r>
              <a:rPr lang="en-ID" sz="3200" dirty="0"/>
              <a:t> </a:t>
            </a:r>
            <a:r>
              <a:rPr lang="en-ID" sz="3200" dirty="0" err="1"/>
              <a:t>kabel</a:t>
            </a:r>
            <a:r>
              <a:rPr lang="en-ID" sz="3200" dirty="0"/>
              <a:t> </a:t>
            </a:r>
            <a:r>
              <a:rPr lang="en-ID" sz="3200" dirty="0" err="1"/>
              <a:t>fiber</a:t>
            </a:r>
            <a:r>
              <a:rPr lang="en-ID" sz="3200" dirty="0"/>
              <a:t> yang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bersih</a:t>
            </a:r>
            <a:r>
              <a:rPr lang="en-ID" sz="3200" dirty="0"/>
              <a:t> dan </a:t>
            </a:r>
            <a:r>
              <a:rPr lang="en-ID" sz="3200" dirty="0" err="1"/>
              <a:t>tidak</a:t>
            </a:r>
            <a:r>
              <a:rPr lang="en-ID" sz="3200" dirty="0"/>
              <a:t> </a:t>
            </a:r>
            <a:r>
              <a:rPr lang="en-ID" sz="3200" dirty="0" err="1"/>
              <a:t>patah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rusak</a:t>
            </a:r>
            <a:r>
              <a:rPr lang="en-ID" sz="3200" dirty="0"/>
              <a:t>.</a:t>
            </a:r>
          </a:p>
          <a:p>
            <a:r>
              <a:rPr lang="en-ID" sz="3200" dirty="0"/>
              <a:t>Pada </a:t>
            </a:r>
            <a:r>
              <a:rPr lang="en-ID" sz="3200" dirty="0" err="1"/>
              <a:t>saat</a:t>
            </a:r>
            <a:r>
              <a:rPr lang="en-ID" sz="3200" dirty="0"/>
              <a:t> splicing </a:t>
            </a:r>
            <a:r>
              <a:rPr lang="en-ID" sz="3200" dirty="0" err="1"/>
              <a:t>pastikan</a:t>
            </a:r>
            <a:r>
              <a:rPr lang="en-ID" sz="3200" dirty="0"/>
              <a:t> loss yang </a:t>
            </a:r>
            <a:r>
              <a:rPr lang="en-ID" sz="3200" dirty="0" err="1"/>
              <a:t>dihasilkan</a:t>
            </a:r>
            <a:r>
              <a:rPr lang="en-ID" sz="3200" dirty="0"/>
              <a:t> </a:t>
            </a:r>
            <a:r>
              <a:rPr lang="en-ID" sz="3200" dirty="0" err="1"/>
              <a:t>seminimal</a:t>
            </a:r>
            <a:r>
              <a:rPr lang="en-ID" sz="3200" dirty="0"/>
              <a:t> </a:t>
            </a:r>
            <a:r>
              <a:rPr lang="en-ID" sz="3200" dirty="0" err="1"/>
              <a:t>mungkin</a:t>
            </a:r>
            <a:r>
              <a:rPr lang="en-ID" sz="3200" dirty="0"/>
              <a:t>.</a:t>
            </a:r>
          </a:p>
          <a:p>
            <a:r>
              <a:rPr lang="en-ID" sz="3200" dirty="0"/>
              <a:t>Pada </a:t>
            </a:r>
            <a:r>
              <a:rPr lang="en-ID" sz="3200" dirty="0" err="1"/>
              <a:t>saat</a:t>
            </a:r>
            <a:r>
              <a:rPr lang="en-ID" sz="3200" dirty="0"/>
              <a:t> </a:t>
            </a:r>
            <a:r>
              <a:rPr lang="en-ID" sz="3200" dirty="0" err="1"/>
              <a:t>memasukan</a:t>
            </a:r>
            <a:r>
              <a:rPr lang="en-ID" sz="3200" dirty="0"/>
              <a:t> </a:t>
            </a:r>
            <a:r>
              <a:rPr lang="en-ID" sz="3200" dirty="0" err="1"/>
              <a:t>konektor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salah </a:t>
            </a:r>
            <a:r>
              <a:rPr lang="en-ID" sz="3200" dirty="0" err="1"/>
              <a:t>satu</a:t>
            </a:r>
            <a:r>
              <a:rPr lang="en-ID" sz="3200" dirty="0"/>
              <a:t> port di OTB </a:t>
            </a:r>
            <a:r>
              <a:rPr lang="en-ID" sz="3200" dirty="0" err="1"/>
              <a:t>pastikan</a:t>
            </a:r>
            <a:r>
              <a:rPr lang="en-ID" sz="3200" dirty="0"/>
              <a:t> inner-</a:t>
            </a:r>
            <a:r>
              <a:rPr lang="en-ID" sz="3200" dirty="0" err="1"/>
              <a:t>nya</a:t>
            </a:r>
            <a:r>
              <a:rPr lang="en-ID" sz="3200" dirty="0"/>
              <a:t> </a:t>
            </a:r>
            <a:r>
              <a:rPr lang="en-ID" sz="3200" dirty="0" err="1"/>
              <a:t>masuk</a:t>
            </a:r>
            <a:r>
              <a:rPr lang="en-ID" sz="3200" dirty="0"/>
              <a:t> </a:t>
            </a:r>
            <a:r>
              <a:rPr lang="en-ID" sz="3200" dirty="0" err="1"/>
              <a:t>secara</a:t>
            </a:r>
            <a:r>
              <a:rPr lang="en-ID" sz="3200" dirty="0"/>
              <a:t> </a:t>
            </a:r>
            <a:r>
              <a:rPr lang="en-ID" sz="3200" dirty="0" err="1"/>
              <a:t>tepat</a:t>
            </a:r>
            <a:r>
              <a:rPr lang="en-ID" sz="3200" dirty="0"/>
              <a:t>.(</a:t>
            </a:r>
            <a:r>
              <a:rPr lang="en-ID" sz="3200" dirty="0" err="1"/>
              <a:t>jika</a:t>
            </a:r>
            <a:r>
              <a:rPr lang="en-ID" sz="3200" dirty="0"/>
              <a:t> </a:t>
            </a:r>
            <a:r>
              <a:rPr lang="en-ID" sz="3200" dirty="0" err="1"/>
              <a:t>hal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tidak</a:t>
            </a:r>
            <a:r>
              <a:rPr lang="en-ID" sz="3200" dirty="0"/>
              <a:t> </a:t>
            </a:r>
            <a:r>
              <a:rPr lang="en-ID" sz="3200" dirty="0" err="1"/>
              <a:t>diteliti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baik</a:t>
            </a:r>
            <a:r>
              <a:rPr lang="en-ID" sz="3200" dirty="0"/>
              <a:t> </a:t>
            </a:r>
            <a:r>
              <a:rPr lang="en-ID" sz="3200" dirty="0" err="1"/>
              <a:t>maka</a:t>
            </a:r>
            <a:r>
              <a:rPr lang="en-ID" sz="3200" dirty="0"/>
              <a:t> pada </a:t>
            </a:r>
            <a:r>
              <a:rPr lang="en-ID" sz="3200" dirty="0" err="1"/>
              <a:t>saat</a:t>
            </a:r>
            <a:r>
              <a:rPr lang="en-ID" sz="3200" dirty="0"/>
              <a:t> </a:t>
            </a:r>
            <a:r>
              <a:rPr lang="en-ID" sz="3200" dirty="0" err="1"/>
              <a:t>melakukan</a:t>
            </a:r>
            <a:r>
              <a:rPr lang="en-ID" sz="3200" dirty="0"/>
              <a:t> </a:t>
            </a:r>
            <a:r>
              <a:rPr lang="en-ID" sz="3200" dirty="0" err="1"/>
              <a:t>pengukuran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power meter, </a:t>
            </a:r>
            <a:r>
              <a:rPr lang="en-ID" sz="3200" dirty="0" err="1"/>
              <a:t>maka</a:t>
            </a:r>
            <a:r>
              <a:rPr lang="en-ID" sz="3200" dirty="0"/>
              <a:t> loss yang di </a:t>
            </a:r>
            <a:r>
              <a:rPr lang="en-ID" sz="3200" dirty="0" err="1"/>
              <a:t>hasilkan</a:t>
            </a:r>
            <a:r>
              <a:rPr lang="en-ID" sz="3200" dirty="0"/>
              <a:t>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besar</a:t>
            </a:r>
            <a:r>
              <a:rPr lang="en-ID" sz="3200" dirty="0"/>
              <a:t>).</a:t>
            </a:r>
          </a:p>
          <a:p>
            <a:r>
              <a:rPr lang="en-ID" sz="3200" dirty="0"/>
              <a:t>Pada </a:t>
            </a:r>
            <a:r>
              <a:rPr lang="en-ID" sz="3200" dirty="0" err="1"/>
              <a:t>saat</a:t>
            </a:r>
            <a:r>
              <a:rPr lang="en-ID" sz="3200" dirty="0"/>
              <a:t> </a:t>
            </a:r>
            <a:r>
              <a:rPr lang="en-ID" sz="3200" dirty="0" err="1"/>
              <a:t>pengukuran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power meter </a:t>
            </a:r>
            <a:r>
              <a:rPr lang="en-ID" sz="3200" dirty="0" err="1"/>
              <a:t>pastikan</a:t>
            </a:r>
            <a:r>
              <a:rPr lang="en-ID" sz="3200" dirty="0"/>
              <a:t> </a:t>
            </a:r>
            <a:r>
              <a:rPr lang="en-ID" sz="3200" dirty="0" err="1"/>
              <a:t>gelombang</a:t>
            </a:r>
            <a:r>
              <a:rPr lang="en-ID" sz="3200" dirty="0"/>
              <a:t> yang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sama</a:t>
            </a:r>
            <a:r>
              <a:rPr lang="en-ID" sz="3200" dirty="0"/>
              <a:t>.</a:t>
            </a:r>
          </a:p>
          <a:p>
            <a:pPr marL="0" indent="0">
              <a:buNone/>
            </a:pP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9215205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EB4D-7CA5-4433-B9B9-1FB00EC3F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928" y="443345"/>
            <a:ext cx="10515600" cy="2514600"/>
          </a:xfrm>
        </p:spPr>
        <p:txBody>
          <a:bodyPr>
            <a:normAutofit/>
          </a:bodyPr>
          <a:lstStyle/>
          <a:p>
            <a:pPr algn="ctr"/>
            <a:r>
              <a:rPr lang="en-ID" sz="5000" b="1" dirty="0"/>
              <a:t>Cara </a:t>
            </a:r>
            <a:r>
              <a:rPr lang="en-ID" sz="5000" b="1" dirty="0" err="1"/>
              <a:t>perbaikan</a:t>
            </a:r>
            <a:r>
              <a:rPr lang="en-ID" sz="5000" b="1" dirty="0"/>
              <a:t> </a:t>
            </a:r>
            <a:r>
              <a:rPr lang="en-ID" sz="5000" b="1" dirty="0" err="1"/>
              <a:t>kerusakan</a:t>
            </a:r>
            <a:r>
              <a:rPr lang="en-ID" sz="5000" b="1" dirty="0"/>
              <a:t> </a:t>
            </a:r>
            <a:r>
              <a:rPr lang="en-ID" sz="5000" b="1" dirty="0" err="1"/>
              <a:t>atau</a:t>
            </a:r>
            <a:r>
              <a:rPr lang="en-ID" sz="5000" b="1" dirty="0"/>
              <a:t> </a:t>
            </a:r>
            <a:r>
              <a:rPr lang="en-ID" sz="5000" b="1" dirty="0" err="1"/>
              <a:t>permasalahan</a:t>
            </a:r>
            <a:r>
              <a:rPr lang="en-ID" sz="5000" b="1" dirty="0"/>
              <a:t> pada </a:t>
            </a:r>
            <a:r>
              <a:rPr lang="en-ID" sz="5000" b="1" dirty="0" err="1"/>
              <a:t>jaringan</a:t>
            </a:r>
            <a:r>
              <a:rPr lang="en-ID" sz="5000" b="1" dirty="0"/>
              <a:t> </a:t>
            </a:r>
            <a:r>
              <a:rPr lang="en-ID" sz="5000" b="1" dirty="0" err="1"/>
              <a:t>Fiber</a:t>
            </a:r>
            <a:r>
              <a:rPr lang="en-ID" sz="5000" b="1" dirty="0"/>
              <a:t> Optic</a:t>
            </a:r>
          </a:p>
        </p:txBody>
      </p:sp>
    </p:spTree>
    <p:extLst>
      <p:ext uri="{BB962C8B-B14F-4D97-AF65-F5344CB8AC3E}">
        <p14:creationId xmlns:p14="http://schemas.microsoft.com/office/powerpoint/2010/main" val="42669135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5C28-9AF2-4525-AB59-A4CA506D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Gangguan</a:t>
            </a:r>
            <a:r>
              <a:rPr lang="en-US" b="1" dirty="0"/>
              <a:t> Pada </a:t>
            </a:r>
            <a:r>
              <a:rPr lang="en-US" b="1" dirty="0" err="1"/>
              <a:t>Jalur</a:t>
            </a:r>
            <a:r>
              <a:rPr lang="en-US" b="1" dirty="0"/>
              <a:t> </a:t>
            </a:r>
            <a:r>
              <a:rPr lang="en-US" b="1" dirty="0" err="1"/>
              <a:t>kabel</a:t>
            </a:r>
            <a:r>
              <a:rPr lang="en-US" b="1" dirty="0"/>
              <a:t> fiber </a:t>
            </a:r>
            <a:r>
              <a:rPr lang="en-US" b="1" dirty="0" err="1"/>
              <a:t>optik</a:t>
            </a:r>
            <a:r>
              <a:rPr lang="en-US" b="1" dirty="0"/>
              <a:t>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terdiri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: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64331-A3FA-4317-AC5E-9130AC48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putus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Crack (</a:t>
            </a:r>
            <a:r>
              <a:rPr lang="en-US" dirty="0" err="1"/>
              <a:t>Patahan</a:t>
            </a:r>
            <a:r>
              <a:rPr lang="en-US" dirty="0"/>
              <a:t>/</a:t>
            </a:r>
            <a:r>
              <a:rPr lang="en-US" dirty="0" err="1"/>
              <a:t>retak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Perembesan</a:t>
            </a:r>
            <a:r>
              <a:rPr lang="en-US" dirty="0"/>
              <a:t> air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857854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8AC7-CF26-4917-8F9F-C488EA2B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SERAT PUTUS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DD918-9FE5-40F7-B429-7E0C16A0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Hal-</a:t>
            </a:r>
            <a:r>
              <a:rPr lang="en-US" sz="2400" dirty="0" err="1"/>
              <a:t>hal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menyebabkan</a:t>
            </a:r>
            <a:r>
              <a:rPr lang="en-US" sz="2400" dirty="0"/>
              <a:t> </a:t>
            </a:r>
            <a:r>
              <a:rPr lang="en-US" sz="2400" dirty="0" err="1"/>
              <a:t>serat</a:t>
            </a:r>
            <a:r>
              <a:rPr lang="en-US" sz="2400" dirty="0"/>
              <a:t> </a:t>
            </a:r>
            <a:r>
              <a:rPr lang="en-US" sz="2400" dirty="0" err="1"/>
              <a:t>optik</a:t>
            </a:r>
            <a:r>
              <a:rPr lang="en-US" sz="2400" dirty="0"/>
              <a:t> </a:t>
            </a:r>
            <a:r>
              <a:rPr lang="en-US" sz="2400" dirty="0" err="1"/>
              <a:t>putus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: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Mekanis</a:t>
            </a:r>
            <a:r>
              <a:rPr lang="en-US" sz="2400" dirty="0"/>
              <a:t> :</a:t>
            </a:r>
          </a:p>
          <a:p>
            <a:pPr marL="971550" indent="-514350">
              <a:buFont typeface="Wingdings" pitchFamily="2" charset="2"/>
              <a:buChar char="ü"/>
            </a:pPr>
            <a:r>
              <a:rPr lang="en-US" sz="2400" dirty="0" err="1"/>
              <a:t>Pohon</a:t>
            </a:r>
            <a:r>
              <a:rPr lang="en-US" sz="2400" dirty="0"/>
              <a:t> </a:t>
            </a:r>
            <a:r>
              <a:rPr lang="en-US" sz="2400" dirty="0" err="1"/>
              <a:t>roboh</a:t>
            </a:r>
            <a:r>
              <a:rPr lang="en-US" sz="2400" dirty="0"/>
              <a:t>/</a:t>
            </a:r>
            <a:r>
              <a:rPr lang="en-US" sz="2400" dirty="0" err="1"/>
              <a:t>tumbang</a:t>
            </a:r>
            <a:r>
              <a:rPr lang="en-US" sz="2400" dirty="0"/>
              <a:t> </a:t>
            </a:r>
            <a:r>
              <a:rPr lang="en-US" sz="2400" dirty="0" err="1"/>
              <a:t>menimpa</a:t>
            </a:r>
            <a:r>
              <a:rPr lang="en-US" sz="2400" dirty="0"/>
              <a:t> </a:t>
            </a:r>
            <a:r>
              <a:rPr lang="en-US" sz="2400" dirty="0" err="1"/>
              <a:t>jalur</a:t>
            </a:r>
            <a:r>
              <a:rPr lang="en-US" sz="2400" dirty="0"/>
              <a:t> </a:t>
            </a:r>
            <a:r>
              <a:rPr lang="en-US" sz="2400" dirty="0" err="1"/>
              <a:t>kabel</a:t>
            </a:r>
            <a:r>
              <a:rPr lang="en-US" sz="2400" dirty="0"/>
              <a:t> </a:t>
            </a:r>
            <a:r>
              <a:rPr lang="en-US" sz="2400" dirty="0" err="1"/>
              <a:t>udara</a:t>
            </a:r>
            <a:endParaRPr lang="en-US" sz="2400" dirty="0"/>
          </a:p>
          <a:p>
            <a:pPr marL="971550" indent="-514350">
              <a:buFont typeface="Wingdings" pitchFamily="2" charset="2"/>
              <a:buChar char="ü"/>
            </a:pPr>
            <a:r>
              <a:rPr lang="en-US" sz="2400" dirty="0" err="1"/>
              <a:t>Jalur</a:t>
            </a:r>
            <a:r>
              <a:rPr lang="en-US" sz="2400" dirty="0"/>
              <a:t> </a:t>
            </a:r>
            <a:r>
              <a:rPr lang="en-US" sz="2400" dirty="0" err="1"/>
              <a:t>kabel</a:t>
            </a:r>
            <a:r>
              <a:rPr lang="en-US" sz="2400" dirty="0"/>
              <a:t> </a:t>
            </a:r>
            <a:r>
              <a:rPr lang="en-US" sz="2400" dirty="0" err="1"/>
              <a:t>udara</a:t>
            </a:r>
            <a:r>
              <a:rPr lang="en-US" sz="2400" dirty="0"/>
              <a:t> </a:t>
            </a:r>
            <a:r>
              <a:rPr lang="en-US" sz="2400" dirty="0" err="1"/>
              <a:t>terkena</a:t>
            </a:r>
            <a:r>
              <a:rPr lang="en-US" sz="2400" dirty="0"/>
              <a:t> </a:t>
            </a:r>
            <a:r>
              <a:rPr lang="en-US" sz="2400" dirty="0" err="1"/>
              <a:t>benang</a:t>
            </a:r>
            <a:r>
              <a:rPr lang="en-US" sz="2400" dirty="0"/>
              <a:t> </a:t>
            </a:r>
            <a:r>
              <a:rPr lang="en-US" sz="2400" dirty="0" err="1"/>
              <a:t>layang-layang</a:t>
            </a:r>
            <a:endParaRPr lang="en-US" sz="2400" dirty="0"/>
          </a:p>
          <a:p>
            <a:pPr marL="971550" indent="-514350">
              <a:buFont typeface="Wingdings" pitchFamily="2" charset="2"/>
              <a:buChar char="ü"/>
            </a:pPr>
            <a:r>
              <a:rPr lang="en-US" sz="2400" dirty="0" err="1"/>
              <a:t>Tiang</a:t>
            </a:r>
            <a:r>
              <a:rPr lang="en-US" sz="2400" dirty="0"/>
              <a:t> </a:t>
            </a:r>
            <a:r>
              <a:rPr lang="en-US" sz="2400" dirty="0" err="1"/>
              <a:t>roboh</a:t>
            </a:r>
            <a:endParaRPr lang="en-US" sz="2400" dirty="0"/>
          </a:p>
          <a:p>
            <a:pPr marL="971550" indent="-514350">
              <a:buFont typeface="Wingdings" pitchFamily="2" charset="2"/>
              <a:buChar char="ü"/>
            </a:pPr>
            <a:r>
              <a:rPr lang="en-US" sz="2400" dirty="0"/>
              <a:t>Force </a:t>
            </a:r>
            <a:r>
              <a:rPr lang="en-US" sz="2400" dirty="0" err="1"/>
              <a:t>majeur</a:t>
            </a:r>
            <a:r>
              <a:rPr lang="en-US" sz="2400" dirty="0"/>
              <a:t> (</a:t>
            </a:r>
            <a:r>
              <a:rPr lang="en-US" sz="2400" dirty="0" err="1"/>
              <a:t>keadaan</a:t>
            </a:r>
            <a:r>
              <a:rPr lang="en-US" sz="2400" dirty="0"/>
              <a:t> di </a:t>
            </a:r>
            <a:r>
              <a:rPr lang="en-US" sz="2400" dirty="0" err="1"/>
              <a:t>luar</a:t>
            </a:r>
            <a:r>
              <a:rPr lang="en-US" sz="2400" dirty="0"/>
              <a:t>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kerugian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dihindari</a:t>
            </a:r>
            <a:r>
              <a:rPr lang="en-US" sz="2400" dirty="0"/>
              <a:t>)</a:t>
            </a:r>
          </a:p>
          <a:p>
            <a:pPr marL="514350" indent="-514350">
              <a:buNone/>
            </a:pPr>
            <a:r>
              <a:rPr lang="en-US" sz="2400" dirty="0"/>
              <a:t>b. 	</a:t>
            </a: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Instalasi</a:t>
            </a:r>
            <a:r>
              <a:rPr lang="en-US" sz="2400" dirty="0"/>
              <a:t> :</a:t>
            </a:r>
          </a:p>
          <a:p>
            <a:pPr marL="1030288" indent="-514350">
              <a:buFont typeface="Wingdings" pitchFamily="2" charset="2"/>
              <a:buChar char="ü"/>
            </a:pPr>
            <a:r>
              <a:rPr lang="en-US" sz="2400" dirty="0" err="1"/>
              <a:t>Penarikan</a:t>
            </a:r>
            <a:r>
              <a:rPr lang="en-US" sz="2400" dirty="0"/>
              <a:t> </a:t>
            </a:r>
            <a:r>
              <a:rPr lang="en-US" sz="2400" dirty="0" err="1"/>
              <a:t>kabel</a:t>
            </a:r>
            <a:r>
              <a:rPr lang="en-US" sz="2400" dirty="0"/>
              <a:t> </a:t>
            </a:r>
            <a:r>
              <a:rPr lang="en-US" sz="2400" dirty="0" err="1"/>
              <a:t>optik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gaya</a:t>
            </a:r>
            <a:r>
              <a:rPr lang="en-US" sz="2400" dirty="0"/>
              <a:t> </a:t>
            </a:r>
            <a:r>
              <a:rPr lang="en-US" sz="2400" dirty="0" err="1"/>
              <a:t>tarik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endParaRPr lang="en-US" sz="2400" dirty="0"/>
          </a:p>
          <a:p>
            <a:pPr marL="1030288" indent="-514350">
              <a:buFont typeface="Wingdings" pitchFamily="2" charset="2"/>
              <a:buChar char="ü"/>
            </a:pPr>
            <a:r>
              <a:rPr lang="en-US" sz="2400" dirty="0"/>
              <a:t>Radius </a:t>
            </a:r>
            <a:r>
              <a:rPr lang="en-US" sz="2400" dirty="0" err="1"/>
              <a:t>serat</a:t>
            </a:r>
            <a:r>
              <a:rPr lang="en-US" sz="2400" dirty="0"/>
              <a:t> </a:t>
            </a:r>
            <a:r>
              <a:rPr lang="en-US" sz="2400" dirty="0" err="1"/>
              <a:t>optik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endParaRPr lang="en-US" sz="2400" dirty="0"/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78783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CA8-0AB5-4CA4-82F8-94834E79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78" y="323838"/>
            <a:ext cx="11345641" cy="70486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CARA KERJA</a:t>
            </a:r>
            <a:endParaRPr lang="en-ID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7FF3-7A9F-49F0-9224-1EA6489E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11" y="1449981"/>
            <a:ext cx="11219208" cy="4287879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'"/>
              </a:rPr>
              <a:t>Bridge Point to Point </a:t>
            </a:r>
            <a:r>
              <a:rPr lang="en-US" sz="3200" dirty="0" err="1">
                <a:latin typeface="Calibri'"/>
              </a:rPr>
              <a:t>dapat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menggunakan</a:t>
            </a:r>
            <a:r>
              <a:rPr lang="en-US" sz="3200" dirty="0">
                <a:latin typeface="Calibri'"/>
              </a:rPr>
              <a:t> router broadband </a:t>
            </a:r>
            <a:r>
              <a:rPr lang="en-US" sz="3200" dirty="0" err="1">
                <a:latin typeface="Calibri'"/>
              </a:rPr>
              <a:t>ini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sebagai</a:t>
            </a:r>
            <a:r>
              <a:rPr lang="en-US" sz="3200" dirty="0">
                <a:latin typeface="Calibri'"/>
              </a:rPr>
              <a:t> bridge </a:t>
            </a:r>
            <a:r>
              <a:rPr lang="en-US" sz="3200" dirty="0" err="1">
                <a:latin typeface="Calibri'"/>
              </a:rPr>
              <a:t>jaringan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nirkabel</a:t>
            </a:r>
            <a:r>
              <a:rPr lang="en-US" sz="3200" dirty="0">
                <a:latin typeface="Calibri'"/>
              </a:rPr>
              <a:t> dan </a:t>
            </a:r>
            <a:r>
              <a:rPr lang="en-US" sz="3200" dirty="0" err="1">
                <a:latin typeface="Calibri'"/>
              </a:rPr>
              <a:t>mengijinkan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semua</a:t>
            </a:r>
            <a:r>
              <a:rPr lang="en-US" sz="3200" dirty="0">
                <a:latin typeface="Calibri'"/>
              </a:rPr>
              <a:t> computer </a:t>
            </a:r>
            <a:r>
              <a:rPr lang="en-US" sz="3200" dirty="0" err="1">
                <a:latin typeface="Calibri'"/>
              </a:rPr>
              <a:t>terhubung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ke</a:t>
            </a:r>
            <a:r>
              <a:rPr lang="en-US" sz="3200" dirty="0">
                <a:latin typeface="Calibri'"/>
              </a:rPr>
              <a:t> port LAN, </a:t>
            </a:r>
            <a:r>
              <a:rPr lang="en-US" sz="3200" dirty="0" err="1">
                <a:latin typeface="Calibri'"/>
              </a:rPr>
              <a:t>artinya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komunikasi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hanya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terjadi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antara</a:t>
            </a:r>
            <a:r>
              <a:rPr lang="en-US" sz="3200" dirty="0">
                <a:latin typeface="Calibri'"/>
              </a:rPr>
              <a:t> </a:t>
            </a:r>
            <a:r>
              <a:rPr lang="en-US" sz="3200" dirty="0" err="1">
                <a:latin typeface="Calibri'"/>
              </a:rPr>
              <a:t>dua</a:t>
            </a:r>
            <a:r>
              <a:rPr lang="en-US" sz="3200" dirty="0">
                <a:latin typeface="Calibri'"/>
              </a:rPr>
              <a:t> unit </a:t>
            </a:r>
            <a:r>
              <a:rPr lang="en-US" sz="3200" dirty="0" err="1">
                <a:latin typeface="Calibri'"/>
              </a:rPr>
              <a:t>nirkabel</a:t>
            </a:r>
            <a:r>
              <a:rPr lang="en-US" sz="3200" dirty="0">
                <a:latin typeface="Calibri'"/>
              </a:rPr>
              <a:t> bridge (</a:t>
            </a:r>
            <a:r>
              <a:rPr lang="en-US" sz="3200" dirty="0" err="1">
                <a:latin typeface="Calibri'"/>
              </a:rPr>
              <a:t>jembatan</a:t>
            </a:r>
            <a:r>
              <a:rPr lang="en-US" sz="3200" dirty="0">
                <a:latin typeface="Calibri'"/>
              </a:rPr>
              <a:t>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DC135E-FC01-4FEB-828C-F902D676C645}"/>
              </a:ext>
            </a:extLst>
          </p:cNvPr>
          <p:cNvGrpSpPr/>
          <p:nvPr/>
        </p:nvGrpSpPr>
        <p:grpSpPr>
          <a:xfrm>
            <a:off x="3020950" y="3429000"/>
            <a:ext cx="5270666" cy="2791031"/>
            <a:chOff x="2784763" y="3290455"/>
            <a:chExt cx="5317489" cy="2720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C71A01-AFEE-4158-8E42-6036E747C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4763" y="3290455"/>
              <a:ext cx="5317489" cy="2720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49D0D4-BB8F-4A46-9249-3CC737BFE9AD}"/>
                </a:ext>
              </a:extLst>
            </p:cNvPr>
            <p:cNvSpPr/>
            <p:nvPr/>
          </p:nvSpPr>
          <p:spPr>
            <a:xfrm>
              <a:off x="7186614" y="4635500"/>
              <a:ext cx="8763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571E6B-DC48-45A3-9F5D-E84E28034346}"/>
                </a:ext>
              </a:extLst>
            </p:cNvPr>
            <p:cNvSpPr/>
            <p:nvPr/>
          </p:nvSpPr>
          <p:spPr>
            <a:xfrm>
              <a:off x="2809881" y="4666362"/>
              <a:ext cx="8763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BB0CC5-AEF0-4C80-90B6-385BFAF65311}"/>
                </a:ext>
              </a:extLst>
            </p:cNvPr>
            <p:cNvSpPr/>
            <p:nvPr/>
          </p:nvSpPr>
          <p:spPr>
            <a:xfrm>
              <a:off x="5005357" y="3512676"/>
              <a:ext cx="8763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2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1271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67E-BE66-4929-8552-5B3FA703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CRACK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8CEA-D199-480D-B46D-2F121AEA1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Crack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retakan</a:t>
            </a:r>
            <a:r>
              <a:rPr lang="en-US" dirty="0"/>
              <a:t> pada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loss dan </a:t>
            </a:r>
            <a:r>
              <a:rPr lang="en-US" dirty="0" err="1"/>
              <a:t>refleksi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Hal-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retak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Crush </a:t>
            </a:r>
            <a:br>
              <a:rPr lang="en-US" dirty="0"/>
            </a:br>
            <a:r>
              <a:rPr lang="en-US" dirty="0" err="1"/>
              <a:t>tekanan</a:t>
            </a:r>
            <a:r>
              <a:rPr lang="en-US" dirty="0"/>
              <a:t> yang </a:t>
            </a:r>
            <a:r>
              <a:rPr lang="en-US" dirty="0" err="1"/>
              <a:t>berlebihan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Cable Bending</a:t>
            </a:r>
            <a:br>
              <a:rPr lang="en-US" dirty="0"/>
            </a:br>
            <a:r>
              <a:rPr lang="en-US" dirty="0" err="1"/>
              <a:t>tekukan</a:t>
            </a:r>
            <a:r>
              <a:rPr lang="en-US" dirty="0"/>
              <a:t> pada </a:t>
            </a:r>
            <a:r>
              <a:rPr lang="en-US" dirty="0" err="1"/>
              <a:t>kabel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Impact</a:t>
            </a:r>
            <a:br>
              <a:rPr lang="en-US" dirty="0"/>
            </a:b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dijatuhkan</a:t>
            </a:r>
            <a:r>
              <a:rPr lang="en-US" dirty="0"/>
              <a:t> dan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optik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035269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1584-75D4-48B9-9DBD-2B44D703FE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6753" y="1080655"/>
            <a:ext cx="9604375" cy="34568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d.  Torsion</a:t>
            </a:r>
            <a:br>
              <a:rPr lang="en-US" dirty="0"/>
            </a:br>
            <a:r>
              <a:rPr lang="en-US" dirty="0" err="1"/>
              <a:t>kekuatan</a:t>
            </a:r>
            <a:r>
              <a:rPr lang="en-US" dirty="0"/>
              <a:t>/</a:t>
            </a:r>
            <a:r>
              <a:rPr lang="en-US" dirty="0" err="1"/>
              <a:t>tenaga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merusak</a:t>
            </a:r>
            <a:r>
              <a:rPr lang="en-US" dirty="0"/>
              <a:t> </a:t>
            </a:r>
            <a:r>
              <a:rPr lang="en-US" dirty="0" err="1"/>
              <a:t>selubung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dan </a:t>
            </a:r>
            <a:r>
              <a:rPr lang="en-US" dirty="0" err="1"/>
              <a:t>serat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e. </a:t>
            </a:r>
            <a:r>
              <a:rPr lang="en-US" dirty="0" err="1"/>
              <a:t>Fibre</a:t>
            </a:r>
            <a:r>
              <a:rPr lang="en-US" dirty="0"/>
              <a:t> Bending</a:t>
            </a:r>
            <a:br>
              <a:rPr lang="en-US" dirty="0"/>
            </a:br>
            <a:r>
              <a:rPr lang="en-US" dirty="0" err="1"/>
              <a:t>tekukan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yang </a:t>
            </a:r>
            <a:r>
              <a:rPr lang="en-US" dirty="0" err="1"/>
              <a:t>berlebihan</a:t>
            </a:r>
            <a:r>
              <a:rPr lang="en-US" dirty="0"/>
              <a:t>  (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f.  Tensile Strength</a:t>
            </a:r>
            <a:br>
              <a:rPr lang="en-US" dirty="0"/>
            </a:br>
            <a:r>
              <a:rPr lang="en-ID" dirty="0" err="1"/>
              <a:t>tegangan</a:t>
            </a:r>
            <a:r>
              <a:rPr lang="en-ID" dirty="0"/>
              <a:t> </a:t>
            </a:r>
            <a:r>
              <a:rPr lang="en-ID" dirty="0" err="1"/>
              <a:t>maksimum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ditahan</a:t>
            </a:r>
            <a:r>
              <a:rPr lang="en-ID" dirty="0"/>
              <a:t> oleh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ditarik</a:t>
            </a:r>
            <a:r>
              <a:rPr lang="en-ID" dirty="0"/>
              <a:t>,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patah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11828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0B6A-9596-4CA2-9122-36882CD0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PEREMBESAN AIR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FD6BC-13C0-476A-B862-6BBED7C8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 </a:t>
            </a:r>
            <a:r>
              <a:rPr lang="en-ID" dirty="0" err="1"/>
              <a:t>molekul-molekul</a:t>
            </a:r>
            <a:r>
              <a:rPr lang="en-ID" dirty="0"/>
              <a:t> air yang </a:t>
            </a:r>
            <a:r>
              <a:rPr lang="en-ID" dirty="0" err="1"/>
              <a:t>terperangkap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core (inti) </a:t>
            </a:r>
            <a:r>
              <a:rPr lang="en-ID" dirty="0" err="1"/>
              <a:t>serat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, pada </a:t>
            </a:r>
            <a:r>
              <a:rPr lang="en-ID" dirty="0" err="1"/>
              <a:t>saat</a:t>
            </a:r>
            <a:r>
              <a:rPr lang="en-ID" dirty="0"/>
              <a:t> 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serat</a:t>
            </a:r>
            <a:r>
              <a:rPr lang="en-ID" dirty="0"/>
              <a:t> optic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merusak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silica glass dan </a:t>
            </a:r>
            <a:r>
              <a:rPr lang="en-ID" dirty="0" err="1"/>
              <a:t>menaikkan</a:t>
            </a:r>
            <a:r>
              <a:rPr lang="en-ID"/>
              <a:t> optical loss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806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995C-948E-4B97-A646-CFBC516E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PROSES PENANGANAN GANGGUAN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47A1-16A6-4ECC-A6AF-293FE7D2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Proses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pada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dirty="0"/>
              <a:t>a.  </a:t>
            </a:r>
            <a:r>
              <a:rPr lang="en-US" dirty="0" err="1"/>
              <a:t>Penerimaan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gangguan</a:t>
            </a:r>
            <a:endParaRPr lang="en-US" dirty="0"/>
          </a:p>
          <a:p>
            <a:pPr marL="263525" indent="-263525">
              <a:buNone/>
            </a:pPr>
            <a:r>
              <a:rPr lang="en-US" dirty="0"/>
              <a:t>	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sentral</a:t>
            </a:r>
            <a:r>
              <a:rPr lang="en-US" dirty="0"/>
              <a:t>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jatuh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CTF (Cable Termination Frame)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/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yang </a:t>
            </a:r>
            <a:r>
              <a:rPr lang="en-US" dirty="0" err="1"/>
              <a:t>terganggu</a:t>
            </a:r>
            <a:endParaRPr lang="en-US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83989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503EC4-58BD-4F24-97B1-CB5DFEE26F82}"/>
              </a:ext>
            </a:extLst>
          </p:cNvPr>
          <p:cNvSpPr txBox="1">
            <a:spLocks/>
          </p:cNvSpPr>
          <p:nvPr/>
        </p:nvSpPr>
        <p:spPr>
          <a:xfrm>
            <a:off x="793967" y="632618"/>
            <a:ext cx="8229600" cy="5592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br>
              <a:rPr lang="en-US" sz="2400" dirty="0"/>
            </a:br>
            <a:r>
              <a:rPr lang="en-US" sz="2400" dirty="0"/>
              <a:t>b.  </a:t>
            </a:r>
            <a:r>
              <a:rPr lang="en-ID" sz="2400" dirty="0" err="1"/>
              <a:t>Estimasi</a:t>
            </a:r>
            <a:r>
              <a:rPr lang="en-ID" sz="2400" dirty="0"/>
              <a:t> </a:t>
            </a:r>
            <a:r>
              <a:rPr lang="en-ID" sz="2400" dirty="0" err="1"/>
              <a:t>Lokasi</a:t>
            </a:r>
            <a:r>
              <a:rPr lang="en-ID" sz="2400" dirty="0"/>
              <a:t> </a:t>
            </a:r>
            <a:r>
              <a:rPr lang="en-ID" sz="2400" dirty="0" err="1"/>
              <a:t>gangguan</a:t>
            </a:r>
            <a:r>
              <a:rPr lang="en-ID" sz="2400" dirty="0"/>
              <a:t> </a:t>
            </a:r>
          </a:p>
          <a:p>
            <a:pPr marL="311150" indent="0" fontAlgn="base">
              <a:buNone/>
            </a:pPr>
            <a:r>
              <a:rPr lang="en-ID" sz="2400" dirty="0"/>
              <a:t>Hal yang </a:t>
            </a:r>
            <a:r>
              <a:rPr lang="en-ID" sz="2400" dirty="0" err="1"/>
              <a:t>harus</a:t>
            </a:r>
            <a:r>
              <a:rPr lang="en-ID" sz="2400" dirty="0"/>
              <a:t> </a:t>
            </a:r>
            <a:r>
              <a:rPr lang="en-ID" sz="2400" dirty="0" err="1"/>
              <a:t>kita</a:t>
            </a:r>
            <a:r>
              <a:rPr lang="en-ID" sz="2400" dirty="0"/>
              <a:t> </a:t>
            </a:r>
            <a:r>
              <a:rPr lang="en-ID" sz="2400" dirty="0" err="1"/>
              <a:t>lakukan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:</a:t>
            </a:r>
          </a:p>
          <a:p>
            <a:pPr marL="539750" fontAlgn="base"/>
            <a:r>
              <a:rPr lang="en-ID" sz="2400" dirty="0" err="1"/>
              <a:t>Menentukan</a:t>
            </a:r>
            <a:r>
              <a:rPr lang="en-ID" sz="2400" dirty="0"/>
              <a:t> </a:t>
            </a:r>
            <a:r>
              <a:rPr lang="en-ID" sz="2400" dirty="0" err="1"/>
              <a:t>serat</a:t>
            </a:r>
            <a:r>
              <a:rPr lang="en-ID" sz="2400" dirty="0"/>
              <a:t> yang </a:t>
            </a:r>
            <a:r>
              <a:rPr lang="en-ID" sz="2400" dirty="0" err="1"/>
              <a:t>terganggu</a:t>
            </a:r>
            <a:r>
              <a:rPr lang="en-ID" sz="2400" dirty="0"/>
              <a:t> pada CTF</a:t>
            </a:r>
          </a:p>
          <a:p>
            <a:pPr marL="539750" fontAlgn="base"/>
            <a:r>
              <a:rPr lang="en-ID" sz="2400" dirty="0" err="1"/>
              <a:t>Menentukan</a:t>
            </a:r>
            <a:r>
              <a:rPr lang="en-ID" sz="2400" dirty="0"/>
              <a:t> </a:t>
            </a:r>
            <a:r>
              <a:rPr lang="en-ID" sz="2400" dirty="0" err="1"/>
              <a:t>Lokasi</a:t>
            </a:r>
            <a:r>
              <a:rPr lang="en-ID" sz="2400" dirty="0"/>
              <a:t> </a:t>
            </a:r>
            <a:r>
              <a:rPr lang="en-ID" sz="2400" dirty="0" err="1"/>
              <a:t>gangguan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OTDR (Optical Time-Domain Reflectometer)</a:t>
            </a:r>
          </a:p>
          <a:p>
            <a:pPr marL="539750" fontAlgn="base"/>
            <a:r>
              <a:rPr lang="en-ID" sz="2400" dirty="0" err="1"/>
              <a:t>Penentuan</a:t>
            </a:r>
            <a:r>
              <a:rPr lang="en-ID" sz="2400" dirty="0"/>
              <a:t> </a:t>
            </a:r>
            <a:r>
              <a:rPr lang="en-ID" sz="2400" dirty="0" err="1"/>
              <a:t>Lokasi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visible light source</a:t>
            </a:r>
          </a:p>
          <a:p>
            <a:pPr marL="539750" fontAlgn="base"/>
            <a:r>
              <a:rPr lang="en-ID" sz="2400" dirty="0" err="1"/>
              <a:t>Penentuan</a:t>
            </a:r>
            <a:r>
              <a:rPr lang="en-ID" sz="2400" dirty="0"/>
              <a:t> </a:t>
            </a:r>
            <a:r>
              <a:rPr lang="en-ID" sz="2400" dirty="0" err="1"/>
              <a:t>lokasi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visual check</a:t>
            </a:r>
          </a:p>
          <a:p>
            <a:pPr marL="539750" fontAlgn="base"/>
            <a:r>
              <a:rPr lang="en-ID" sz="2400" dirty="0" err="1"/>
              <a:t>Penentuan</a:t>
            </a:r>
            <a:r>
              <a:rPr lang="en-ID" sz="2400" dirty="0"/>
              <a:t> dan </a:t>
            </a:r>
            <a:r>
              <a:rPr lang="en-ID" sz="2400" dirty="0" err="1"/>
              <a:t>penyelidikan</a:t>
            </a:r>
            <a:r>
              <a:rPr lang="en-ID" sz="2400" dirty="0"/>
              <a:t> di </a:t>
            </a:r>
            <a:r>
              <a:rPr lang="en-ID" sz="2400" dirty="0" err="1"/>
              <a:t>lapangan</a:t>
            </a:r>
            <a:endParaRPr lang="en-ID" sz="2400" dirty="0"/>
          </a:p>
          <a:p>
            <a:pPr marL="539750" fontAlgn="base"/>
            <a:r>
              <a:rPr lang="en-ID" sz="2400" dirty="0" err="1"/>
              <a:t>Pengecekan</a:t>
            </a:r>
            <a:r>
              <a:rPr lang="en-ID" sz="2400" dirty="0"/>
              <a:t> </a:t>
            </a:r>
            <a:r>
              <a:rPr lang="en-ID" sz="2400" dirty="0" err="1"/>
              <a:t>kabel</a:t>
            </a:r>
            <a:r>
              <a:rPr lang="en-ID" sz="2400" dirty="0"/>
              <a:t> dan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perbaikan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3604720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C3CF-6B4A-4DC1-83AD-5A8F491CE4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5666" y="193675"/>
            <a:ext cx="9604375" cy="1049337"/>
          </a:xfrm>
        </p:spPr>
        <p:txBody>
          <a:bodyPr/>
          <a:lstStyle/>
          <a:p>
            <a:r>
              <a:rPr lang="en-US" b="1" dirty="0"/>
              <a:t>CARA MENGATASI GANGGUAN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79D3-5B8B-444F-8BAE-8A41DFC471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341" y="1243012"/>
            <a:ext cx="9604375" cy="4810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Patroli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1195388" indent="-620713">
              <a:buFont typeface="Wingdings" panose="05000000000000000000" pitchFamily="2" charset="2"/>
              <a:buChar char="§"/>
            </a:pPr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menyusuri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kabel</a:t>
            </a:r>
            <a:endParaRPr lang="en-US" dirty="0"/>
          </a:p>
          <a:p>
            <a:pPr marL="1195388" indent="-620713">
              <a:buFont typeface="Wingdings" panose="05000000000000000000" pitchFamily="2" charset="2"/>
              <a:buChar char="§"/>
            </a:pPr>
            <a:r>
              <a:rPr lang="en-US" dirty="0"/>
              <a:t>Hal-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diamati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patroli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:</a:t>
            </a:r>
          </a:p>
          <a:p>
            <a:pPr marL="1547813" indent="-398463">
              <a:buFont typeface="+mj-lt"/>
              <a:buAutoNum type="alphaLcPeriod"/>
            </a:pPr>
            <a:r>
              <a:rPr lang="en-US" dirty="0" err="1"/>
              <a:t>Tiang</a:t>
            </a:r>
            <a:endParaRPr lang="en-US" dirty="0"/>
          </a:p>
          <a:p>
            <a:pPr marL="1547813" indent="-398463">
              <a:buFont typeface="+mj-lt"/>
              <a:buAutoNum type="alphaLcPeriod"/>
            </a:pPr>
            <a:r>
              <a:rPr lang="en-US" dirty="0" err="1"/>
              <a:t>Temberang</a:t>
            </a:r>
            <a:endParaRPr lang="en-US" dirty="0"/>
          </a:p>
          <a:p>
            <a:pPr marL="1547813" indent="-398463">
              <a:buFont typeface="+mj-lt"/>
              <a:buAutoNum type="alphaLcPeriod"/>
            </a:pPr>
            <a:r>
              <a:rPr lang="en-US" dirty="0" err="1"/>
              <a:t>Aksesoris</a:t>
            </a:r>
            <a:endParaRPr lang="en-US" dirty="0"/>
          </a:p>
          <a:p>
            <a:pPr marL="1547813" indent="-398463">
              <a:buFont typeface="+mj-lt"/>
              <a:buAutoNum type="alphaLcPeriod"/>
            </a:pPr>
            <a:r>
              <a:rPr lang="en-US" dirty="0" err="1"/>
              <a:t>Rute</a:t>
            </a:r>
            <a:r>
              <a:rPr lang="en-US" dirty="0"/>
              <a:t> &amp; Kabel</a:t>
            </a:r>
          </a:p>
          <a:p>
            <a:pPr>
              <a:buNone/>
            </a:pPr>
            <a:r>
              <a:rPr lang="en-US" dirty="0"/>
              <a:t>2. </a:t>
            </a:r>
            <a:r>
              <a:rPr lang="en-US" dirty="0" err="1"/>
              <a:t>Pemeliharaan</a:t>
            </a:r>
            <a:r>
              <a:rPr lang="en-US" dirty="0"/>
              <a:t> </a:t>
            </a:r>
            <a:r>
              <a:rPr lang="en-US" dirty="0" err="1"/>
              <a:t>Rutin</a:t>
            </a:r>
            <a:endParaRPr lang="en-US" dirty="0"/>
          </a:p>
          <a:p>
            <a:pPr>
              <a:buNone/>
            </a:pPr>
            <a:r>
              <a:rPr lang="en-US" dirty="0"/>
              <a:t>3. </a:t>
            </a:r>
            <a:r>
              <a:rPr lang="en-US" dirty="0" err="1"/>
              <a:t>Pengukuran</a:t>
            </a:r>
            <a:r>
              <a:rPr lang="en-US" dirty="0"/>
              <a:t> Spare Kabel</a:t>
            </a:r>
          </a:p>
          <a:p>
            <a:pPr>
              <a:buNone/>
            </a:pPr>
            <a:r>
              <a:rPr lang="en-US" dirty="0"/>
              <a:t>4. </a:t>
            </a:r>
            <a:r>
              <a:rPr lang="en-US" dirty="0" err="1"/>
              <a:t>Perbaikan</a:t>
            </a:r>
            <a:r>
              <a:rPr lang="en-US" dirty="0"/>
              <a:t> Spare Core (Storing Core)</a:t>
            </a:r>
          </a:p>
          <a:p>
            <a:endParaRPr lang="en-ID" dirty="0"/>
          </a:p>
          <a:p>
            <a:endParaRPr lang="en-ID" dirty="0"/>
          </a:p>
          <a:p>
            <a:pPr marL="1547813" indent="-398463">
              <a:buFont typeface="+mj-lt"/>
              <a:buAutoNum type="alphaLcPeriod"/>
            </a:pP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76750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71D7-3262-460B-AAD1-3890CB47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151"/>
            <a:ext cx="10515600" cy="2389187"/>
          </a:xfrm>
        </p:spPr>
        <p:txBody>
          <a:bodyPr>
            <a:normAutofit/>
          </a:bodyPr>
          <a:lstStyle/>
          <a:p>
            <a:pPr algn="ctr"/>
            <a:r>
              <a:rPr lang="en-ID" sz="5400" b="1" dirty="0">
                <a:solidFill>
                  <a:schemeClr val="tx1"/>
                </a:solidFill>
              </a:rPr>
              <a:t> PROSEDUR PENGECEKAN HASIL PERBAIKAN</a:t>
            </a:r>
            <a:br>
              <a:rPr lang="en-ID" sz="5400" b="1" dirty="0">
                <a:solidFill>
                  <a:schemeClr val="tx1"/>
                </a:solidFill>
              </a:rPr>
            </a:br>
            <a:r>
              <a:rPr lang="en-ID" sz="5400" b="1" dirty="0">
                <a:solidFill>
                  <a:schemeClr val="tx1"/>
                </a:solidFill>
              </a:rPr>
              <a:t> JARINGAN </a:t>
            </a:r>
            <a:r>
              <a:rPr lang="en-ID" sz="5400" b="1" dirty="0"/>
              <a:t>FO</a:t>
            </a:r>
          </a:p>
        </p:txBody>
      </p:sp>
    </p:spTree>
    <p:extLst>
      <p:ext uri="{BB962C8B-B14F-4D97-AF65-F5344CB8AC3E}">
        <p14:creationId xmlns:p14="http://schemas.microsoft.com/office/powerpoint/2010/main" val="14270387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B8AB-A08A-4A60-A32C-813B192A3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964" y="533399"/>
            <a:ext cx="10548127" cy="5791201"/>
          </a:xfrm>
        </p:spPr>
        <p:txBody>
          <a:bodyPr>
            <a:normAutofit/>
          </a:bodyPr>
          <a:lstStyle/>
          <a:p>
            <a:pPr marL="636588" indent="-457200">
              <a:buFont typeface="Wingdings" panose="05000000000000000000" pitchFamily="2" charset="2"/>
              <a:buChar char="Ø"/>
            </a:pPr>
            <a:r>
              <a:rPr lang="en-ID" sz="3500" b="1" dirty="0" err="1">
                <a:latin typeface="+mj-lt"/>
              </a:rPr>
              <a:t>Langkah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melakukan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pengecekan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terhadap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perbaikan</a:t>
            </a:r>
            <a:r>
              <a:rPr lang="en-ID" sz="3500" b="1" dirty="0">
                <a:latin typeface="+mj-lt"/>
              </a:rPr>
              <a:t> yang </a:t>
            </a:r>
            <a:r>
              <a:rPr lang="en-ID" sz="3500" b="1" dirty="0" err="1">
                <a:latin typeface="+mj-lt"/>
              </a:rPr>
              <a:t>sudah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dilakukan</a:t>
            </a:r>
            <a:r>
              <a:rPr lang="en-ID" sz="3500" b="1" dirty="0">
                <a:latin typeface="+mj-lt"/>
              </a:rPr>
              <a:t> </a:t>
            </a:r>
            <a:r>
              <a:rPr lang="en-ID" sz="3500" b="1" dirty="0" err="1">
                <a:latin typeface="+mj-lt"/>
              </a:rPr>
              <a:t>meliputi</a:t>
            </a:r>
            <a:r>
              <a:rPr lang="en-ID" sz="3500" b="1" dirty="0">
                <a:latin typeface="+mj-lt"/>
              </a:rPr>
              <a:t> : </a:t>
            </a:r>
          </a:p>
          <a:p>
            <a:pPr marL="82550" indent="0">
              <a:buNone/>
            </a:pPr>
            <a:endParaRPr lang="en-ID" sz="3200" dirty="0">
              <a:latin typeface="+mj-lt"/>
            </a:endParaRPr>
          </a:p>
          <a:p>
            <a:pPr marL="596900" indent="-514350">
              <a:buFont typeface="+mj-lt"/>
              <a:buAutoNum type="arabicParenR"/>
            </a:pPr>
            <a:r>
              <a:rPr lang="en-ID" sz="3400" dirty="0" err="1">
                <a:latin typeface="+mj-lt"/>
              </a:rPr>
              <a:t>Cek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kembali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fungsi</a:t>
            </a:r>
            <a:r>
              <a:rPr lang="en-ID" sz="3400" dirty="0">
                <a:latin typeface="+mj-lt"/>
              </a:rPr>
              <a:t> – </a:t>
            </a:r>
            <a:r>
              <a:rPr lang="en-ID" sz="3400" dirty="0" err="1">
                <a:latin typeface="+mj-lt"/>
              </a:rPr>
              <a:t>fungsi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dari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komponen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jaringan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dengan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memastikan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kabel</a:t>
            </a:r>
            <a:r>
              <a:rPr lang="en-ID" sz="3400" dirty="0">
                <a:latin typeface="+mj-lt"/>
              </a:rPr>
              <a:t> yang </a:t>
            </a:r>
            <a:r>
              <a:rPr lang="en-ID" sz="3400" dirty="0" err="1">
                <a:latin typeface="+mj-lt"/>
              </a:rPr>
              <a:t>dipasang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sudah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diperbaiki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atau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diganti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dengan</a:t>
            </a:r>
            <a:r>
              <a:rPr lang="en-ID" sz="3400" dirty="0">
                <a:latin typeface="+mj-lt"/>
              </a:rPr>
              <a:t> yang </a:t>
            </a:r>
            <a:r>
              <a:rPr lang="en-ID" sz="3400" dirty="0" err="1">
                <a:latin typeface="+mj-lt"/>
              </a:rPr>
              <a:t>baru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jika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tingkat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kerusakannya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besar</a:t>
            </a:r>
            <a:r>
              <a:rPr lang="en-ID" sz="3400" dirty="0">
                <a:latin typeface="+mj-lt"/>
              </a:rPr>
              <a:t> / </a:t>
            </a:r>
            <a:r>
              <a:rPr lang="en-ID" sz="3400" dirty="0" err="1">
                <a:latin typeface="+mj-lt"/>
              </a:rPr>
              <a:t>permanen</a:t>
            </a:r>
            <a:r>
              <a:rPr lang="en-ID" sz="3400" dirty="0">
                <a:latin typeface="+mj-lt"/>
              </a:rPr>
              <a:t>. </a:t>
            </a:r>
            <a:r>
              <a:rPr lang="en-ID" sz="3400" dirty="0" err="1">
                <a:latin typeface="+mj-lt"/>
              </a:rPr>
              <a:t>Seperti</a:t>
            </a:r>
            <a:r>
              <a:rPr lang="en-ID" sz="3400" dirty="0">
                <a:latin typeface="+mj-lt"/>
              </a:rPr>
              <a:t> : </a:t>
            </a:r>
            <a:r>
              <a:rPr lang="en-ID" sz="3400" dirty="0" err="1">
                <a:latin typeface="+mj-lt"/>
              </a:rPr>
              <a:t>serat</a:t>
            </a:r>
            <a:r>
              <a:rPr lang="en-ID" sz="3400" dirty="0">
                <a:latin typeface="+mj-lt"/>
              </a:rPr>
              <a:t> </a:t>
            </a:r>
            <a:r>
              <a:rPr lang="en-ID" sz="3400" dirty="0" err="1">
                <a:latin typeface="+mj-lt"/>
              </a:rPr>
              <a:t>putus</a:t>
            </a:r>
            <a:r>
              <a:rPr lang="en-ID" sz="3400" dirty="0">
                <a:latin typeface="+mj-lt"/>
              </a:rPr>
              <a:t>, </a:t>
            </a:r>
            <a:r>
              <a:rPr lang="en-ID" sz="3400" dirty="0" err="1">
                <a:latin typeface="+mj-lt"/>
              </a:rPr>
              <a:t>perembesan</a:t>
            </a:r>
            <a:r>
              <a:rPr lang="en-ID" sz="3400" dirty="0">
                <a:latin typeface="+mj-lt"/>
              </a:rPr>
              <a:t> air. </a:t>
            </a:r>
          </a:p>
          <a:p>
            <a:pPr marL="82550" indent="0">
              <a:buNone/>
            </a:pPr>
            <a:endParaRPr lang="en-ID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8735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574C-07EA-4D58-BDE5-AB5D7DC08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55" y="1898073"/>
            <a:ext cx="10149839" cy="4959927"/>
          </a:xfrm>
        </p:spPr>
        <p:txBody>
          <a:bodyPr>
            <a:noAutofit/>
          </a:bodyPr>
          <a:lstStyle/>
          <a:p>
            <a:pPr marL="514350" indent="-514350">
              <a:buAutoNum type="arabicParenR" startAt="2"/>
            </a:pPr>
            <a:r>
              <a:rPr lang="en-ID" sz="3500" dirty="0" err="1">
                <a:latin typeface="+mj-lt"/>
              </a:rPr>
              <a:t>Periksa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ulang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apakah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komponen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tersebut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terpasang</a:t>
            </a:r>
            <a:r>
              <a:rPr lang="en-ID" sz="3500" dirty="0">
                <a:latin typeface="+mj-lt"/>
              </a:rPr>
              <a:t>  	     </a:t>
            </a:r>
            <a:r>
              <a:rPr lang="en-ID" sz="3500" dirty="0" err="1">
                <a:latin typeface="+mj-lt"/>
              </a:rPr>
              <a:t>dengan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baik</a:t>
            </a:r>
            <a:r>
              <a:rPr lang="en-ID" sz="3500" dirty="0">
                <a:latin typeface="+mj-lt"/>
              </a:rPr>
              <a:t> dan </a:t>
            </a:r>
            <a:r>
              <a:rPr lang="en-ID" sz="3500" dirty="0" err="1">
                <a:latin typeface="+mj-lt"/>
              </a:rPr>
              <a:t>dapat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berfungsi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secara</a:t>
            </a:r>
            <a:r>
              <a:rPr lang="en-ID" sz="3500" dirty="0">
                <a:latin typeface="+mj-lt"/>
              </a:rPr>
              <a:t> normal : </a:t>
            </a:r>
            <a:r>
              <a:rPr lang="en-ID" sz="3500" dirty="0" err="1">
                <a:latin typeface="+mj-lt"/>
              </a:rPr>
              <a:t>pemasangan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kabel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konektor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tidak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longgar</a:t>
            </a:r>
            <a:r>
              <a:rPr lang="en-ID" sz="3500" dirty="0">
                <a:latin typeface="+mj-lt"/>
              </a:rPr>
              <a:t>. </a:t>
            </a:r>
          </a:p>
          <a:p>
            <a:pPr marL="514350" indent="-514350">
              <a:buAutoNum type="arabicParenR" startAt="2"/>
            </a:pPr>
            <a:r>
              <a:rPr lang="fi-FI" sz="3500" dirty="0">
                <a:latin typeface="+mj-lt"/>
              </a:rPr>
              <a:t>Lakukan tes koneksi jaringan antar PC apakah berjalan secara normal. </a:t>
            </a:r>
          </a:p>
          <a:p>
            <a:pPr marL="82550" indent="0">
              <a:buNone/>
            </a:pPr>
            <a:endParaRPr lang="fi-FI" sz="3500" dirty="0">
              <a:latin typeface="+mj-lt"/>
            </a:endParaRPr>
          </a:p>
          <a:p>
            <a:endParaRPr lang="en-ID" sz="3500" dirty="0">
              <a:latin typeface="+mj-lt"/>
            </a:endParaRPr>
          </a:p>
          <a:p>
            <a:pPr marL="82550" indent="0">
              <a:buNone/>
            </a:pPr>
            <a:endParaRPr lang="en-ID" sz="3500" dirty="0">
              <a:latin typeface="+mj-lt"/>
            </a:endParaRPr>
          </a:p>
          <a:p>
            <a:pPr marL="514350" indent="-514350">
              <a:buFont typeface="+mj-lt"/>
              <a:buAutoNum type="arabicParenR"/>
            </a:pPr>
            <a:endParaRPr lang="en-ID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7379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2EBE-F980-441B-9CD8-82440451B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4280"/>
            <a:ext cx="10058400" cy="3751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5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4) </a:t>
            </a:r>
            <a:r>
              <a:rPr lang="en-ID" sz="3500" dirty="0" err="1">
                <a:latin typeface="+mj-lt"/>
              </a:rPr>
              <a:t>Melakukan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pemeriksaan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terhadap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jenis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kabel</a:t>
            </a:r>
            <a:r>
              <a:rPr lang="en-ID" sz="3500" dirty="0">
                <a:latin typeface="+mj-lt"/>
              </a:rPr>
              <a:t> dan</a:t>
            </a:r>
            <a:br>
              <a:rPr lang="en-ID" sz="3500" dirty="0">
                <a:latin typeface="+mj-lt"/>
              </a:rPr>
            </a:br>
            <a:r>
              <a:rPr lang="en-ID" sz="3500" dirty="0">
                <a:latin typeface="+mj-lt"/>
              </a:rPr>
              <a:t>     </a:t>
            </a:r>
            <a:r>
              <a:rPr lang="en-ID" sz="3500" dirty="0" err="1">
                <a:latin typeface="+mj-lt"/>
              </a:rPr>
              <a:t>konektor</a:t>
            </a:r>
            <a:r>
              <a:rPr lang="en-ID" sz="3500" dirty="0">
                <a:latin typeface="+mj-lt"/>
              </a:rPr>
              <a:t> yang </a:t>
            </a:r>
            <a:r>
              <a:rPr lang="en-ID" sz="3500" dirty="0" err="1">
                <a:latin typeface="+mj-lt"/>
              </a:rPr>
              <a:t>sudah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terpasang</a:t>
            </a:r>
            <a:r>
              <a:rPr lang="en-ID" sz="3500" dirty="0">
                <a:latin typeface="+mj-lt"/>
              </a:rPr>
              <a:t> dan </a:t>
            </a:r>
            <a:r>
              <a:rPr lang="en-ID" sz="3500" dirty="0" err="1">
                <a:latin typeface="+mj-lt"/>
              </a:rPr>
              <a:t>disesuaikankan</a:t>
            </a:r>
            <a:br>
              <a:rPr lang="en-ID" sz="3500" dirty="0">
                <a:latin typeface="+mj-lt"/>
              </a:rPr>
            </a:br>
            <a:r>
              <a:rPr lang="en-ID" sz="3500" dirty="0">
                <a:latin typeface="+mj-lt"/>
              </a:rPr>
              <a:t>     juga </a:t>
            </a:r>
            <a:r>
              <a:rPr lang="en-ID" sz="3500" dirty="0" err="1">
                <a:latin typeface="+mj-lt"/>
              </a:rPr>
              <a:t>dengan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jenis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topologi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dari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jaringan</a:t>
            </a:r>
            <a:r>
              <a:rPr lang="en-ID" sz="3500" dirty="0">
                <a:latin typeface="+mj-lt"/>
              </a:rPr>
              <a:t> yang</a:t>
            </a:r>
            <a:br>
              <a:rPr lang="en-ID" sz="3500" dirty="0">
                <a:latin typeface="+mj-lt"/>
              </a:rPr>
            </a:br>
            <a:r>
              <a:rPr lang="en-ID" sz="3500" dirty="0">
                <a:latin typeface="+mj-lt"/>
              </a:rPr>
              <a:t>     </a:t>
            </a:r>
            <a:r>
              <a:rPr lang="en-ID" sz="3500" dirty="0" err="1">
                <a:latin typeface="+mj-lt"/>
              </a:rPr>
              <a:t>digunakan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sehingga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tidak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terjadi</a:t>
            </a:r>
            <a:r>
              <a:rPr lang="en-ID" sz="3500" dirty="0">
                <a:latin typeface="+mj-lt"/>
              </a:rPr>
              <a:t> </a:t>
            </a:r>
            <a:r>
              <a:rPr lang="en-ID" sz="3500" b="1" i="1" dirty="0">
                <a:latin typeface="+mj-lt"/>
              </a:rPr>
              <a:t>short</a:t>
            </a:r>
            <a:r>
              <a:rPr lang="en-ID" sz="3500" dirty="0">
                <a:latin typeface="+mj-lt"/>
              </a:rPr>
              <a:t> </a:t>
            </a:r>
            <a:r>
              <a:rPr lang="en-ID" sz="3500" dirty="0" err="1">
                <a:latin typeface="+mj-lt"/>
              </a:rPr>
              <a:t>atau</a:t>
            </a:r>
            <a:br>
              <a:rPr lang="en-ID" sz="3500" dirty="0">
                <a:latin typeface="+mj-lt"/>
              </a:rPr>
            </a:br>
            <a:r>
              <a:rPr lang="en-ID" sz="3500" dirty="0">
                <a:latin typeface="+mj-lt"/>
              </a:rPr>
              <a:t>     </a:t>
            </a:r>
            <a:r>
              <a:rPr lang="en-ID" sz="3500" dirty="0" err="1">
                <a:latin typeface="+mj-lt"/>
              </a:rPr>
              <a:t>terputusnya</a:t>
            </a:r>
            <a:r>
              <a:rPr lang="en-ID" sz="3500" dirty="0">
                <a:latin typeface="+mj-lt"/>
              </a:rPr>
              <a:t> </a:t>
            </a:r>
            <a:r>
              <a:rPr lang="en-ID" sz="3500" dirty="0" err="1">
                <a:latin typeface="+mj-lt"/>
              </a:rPr>
              <a:t>koneksi</a:t>
            </a:r>
            <a:r>
              <a:rPr lang="en-ID" sz="3500" dirty="0">
                <a:latin typeface="+mj-lt"/>
              </a:rPr>
              <a:t>.</a:t>
            </a:r>
          </a:p>
          <a:p>
            <a:endParaRPr lang="en-ID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06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1BE747-1747-4B72-A63D-AA048EBB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56" y="962951"/>
            <a:ext cx="11242888" cy="326029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dirty="0" err="1">
                <a:latin typeface="+mj-lt"/>
                <a:cs typeface="Calibri" panose="020F0502020204030204" pitchFamily="34" charset="0"/>
              </a:rPr>
              <a:t>Mudah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menghubungkan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antar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computer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dirty="0" err="1">
                <a:latin typeface="+mj-lt"/>
                <a:cs typeface="Calibri" panose="020F0502020204030204" pitchFamily="34" charset="0"/>
              </a:rPr>
              <a:t>Tidak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memerlukan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software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administrasi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jaringan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khusus</a:t>
            </a:r>
            <a:endParaRPr lang="en-ID" sz="2400" dirty="0">
              <a:latin typeface="+mj-lt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dirty="0" err="1">
                <a:latin typeface="+mj-lt"/>
                <a:cs typeface="Calibri" panose="020F0502020204030204" pitchFamily="34" charset="0"/>
              </a:rPr>
              <a:t>Menggunakan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kabel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yang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pendek</a:t>
            </a:r>
            <a:endParaRPr lang="en-ID" sz="2400" dirty="0">
              <a:latin typeface="+mj-lt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dirty="0" err="1">
                <a:latin typeface="+mj-lt"/>
                <a:cs typeface="Calibri" panose="020F0502020204030204" pitchFamily="34" charset="0"/>
              </a:rPr>
              <a:t>Hemat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biaya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dan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mudah</a:t>
            </a:r>
            <a:endParaRPr lang="en-ID" sz="2400" dirty="0">
              <a:latin typeface="+mj-lt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dirty="0" err="1">
                <a:latin typeface="+mj-lt"/>
                <a:cs typeface="Calibri" panose="020F0502020204030204" pitchFamily="34" charset="0"/>
              </a:rPr>
              <a:t>Tidak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memerlukan</a:t>
            </a:r>
            <a:r>
              <a:rPr lang="en-ID" sz="2400" dirty="0">
                <a:latin typeface="+mj-lt"/>
                <a:cs typeface="Calibri" panose="020F0502020204030204" pitchFamily="34" charset="0"/>
              </a:rPr>
              <a:t> administrator </a:t>
            </a:r>
            <a:r>
              <a:rPr lang="en-ID" sz="2400" dirty="0" err="1">
                <a:latin typeface="+mj-lt"/>
                <a:cs typeface="Calibri" panose="020F0502020204030204" pitchFamily="34" charset="0"/>
              </a:rPr>
              <a:t>jaringan</a:t>
            </a:r>
            <a:endParaRPr lang="en-ID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0D22F0-CEAC-4069-BFE7-B04BE4D723CE}"/>
              </a:ext>
            </a:extLst>
          </p:cNvPr>
          <p:cNvSpPr txBox="1">
            <a:spLocks/>
          </p:cNvSpPr>
          <p:nvPr/>
        </p:nvSpPr>
        <p:spPr>
          <a:xfrm>
            <a:off x="474556" y="223888"/>
            <a:ext cx="4835236" cy="739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KELEBIHAN</a:t>
            </a:r>
            <a:endParaRPr lang="en-ID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7F79A-F623-43D4-85E1-53D05678183C}"/>
              </a:ext>
            </a:extLst>
          </p:cNvPr>
          <p:cNvSpPr txBox="1">
            <a:spLocks/>
          </p:cNvSpPr>
          <p:nvPr/>
        </p:nvSpPr>
        <p:spPr>
          <a:xfrm>
            <a:off x="474556" y="3126346"/>
            <a:ext cx="4835237" cy="1096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KEKURANGAN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63C738-DEC1-4149-98CB-06A99C00692C}"/>
              </a:ext>
            </a:extLst>
          </p:cNvPr>
          <p:cNvSpPr txBox="1">
            <a:spLocks/>
          </p:cNvSpPr>
          <p:nvPr/>
        </p:nvSpPr>
        <p:spPr>
          <a:xfrm>
            <a:off x="0" y="4223246"/>
            <a:ext cx="11717444" cy="2410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2400" dirty="0"/>
              <a:t>Tingkat </a:t>
            </a:r>
            <a:r>
              <a:rPr lang="en-ID" sz="2400" dirty="0" err="1"/>
              <a:t>keamanan</a:t>
            </a:r>
            <a:r>
              <a:rPr lang="en-ID" sz="2400" dirty="0"/>
              <a:t> </a:t>
            </a:r>
            <a:r>
              <a:rPr lang="en-ID" sz="2400" dirty="0" err="1"/>
              <a:t>rendah</a:t>
            </a:r>
            <a:endParaRPr lang="en-ID" sz="2400" dirty="0"/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yang </a:t>
            </a:r>
            <a:r>
              <a:rPr lang="en-ID" sz="2400" dirty="0" err="1"/>
              <a:t>memanajemen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endParaRPr lang="en-ID" sz="2400" dirty="0"/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2400" dirty="0" err="1"/>
              <a:t>Pengguna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</a:t>
            </a:r>
            <a:r>
              <a:rPr lang="en-ID" sz="2400" dirty="0" err="1"/>
              <a:t>harus</a:t>
            </a:r>
            <a:r>
              <a:rPr lang="en-ID" sz="2400" dirty="0"/>
              <a:t> </a:t>
            </a:r>
            <a:r>
              <a:rPr lang="en-ID" sz="2400" dirty="0" err="1"/>
              <a:t>terlatih</a:t>
            </a:r>
            <a:r>
              <a:rPr lang="en-ID" sz="2400" dirty="0"/>
              <a:t> </a:t>
            </a:r>
            <a:r>
              <a:rPr lang="en-ID" sz="2400" dirty="0" err="1"/>
              <a:t>mengamankan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masing-masing</a:t>
            </a:r>
            <a:endParaRPr lang="en-ID" sz="2400" dirty="0"/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2400" dirty="0" err="1"/>
              <a:t>Semakin</a:t>
            </a:r>
            <a:r>
              <a:rPr lang="en-ID" sz="2400" dirty="0"/>
              <a:t> </a:t>
            </a:r>
            <a:r>
              <a:rPr lang="en-ID" sz="2400" dirty="0" err="1"/>
              <a:t>banyak</a:t>
            </a:r>
            <a:r>
              <a:rPr lang="en-ID" sz="2400" dirty="0"/>
              <a:t> </a:t>
            </a:r>
            <a:r>
              <a:rPr lang="en-ID" sz="2400" dirty="0" err="1"/>
              <a:t>mesin</a:t>
            </a:r>
            <a:r>
              <a:rPr lang="en-ID" sz="2400" dirty="0"/>
              <a:t> yang </a:t>
            </a:r>
            <a:r>
              <a:rPr lang="en-ID" sz="2400" dirty="0" err="1"/>
              <a:t>disharing</a:t>
            </a:r>
            <a:r>
              <a:rPr lang="en-ID" sz="2400" dirty="0"/>
              <a:t>,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mempengaruhi</a:t>
            </a:r>
            <a:r>
              <a:rPr lang="en-ID" sz="2400" dirty="0"/>
              <a:t> </a:t>
            </a:r>
            <a:r>
              <a:rPr lang="en-ID" sz="2400" dirty="0" err="1"/>
              <a:t>kinerja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2400" dirty="0" err="1"/>
              <a:t>Jaringan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terlalu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dan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bisa</a:t>
            </a:r>
            <a:r>
              <a:rPr lang="en-ID" sz="2400" dirty="0"/>
              <a:t> </a:t>
            </a:r>
            <a:r>
              <a:rPr lang="en-ID" sz="2400" dirty="0" err="1"/>
              <a:t>diperbesar</a:t>
            </a:r>
            <a:r>
              <a:rPr lang="en-ID" sz="2400" dirty="0"/>
              <a:t> (</a:t>
            </a:r>
            <a:r>
              <a:rPr lang="en-ID" sz="2400" dirty="0" err="1"/>
              <a:t>tetap</a:t>
            </a:r>
            <a:r>
              <a:rPr lang="en-ID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35279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ED8B-2C12-4D3A-AF95-9A052E33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10752"/>
            <a:ext cx="10058400" cy="2837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54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9044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AA9B-DCDA-4197-A6AE-3A8AF50E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69" y="403168"/>
            <a:ext cx="8326582" cy="784167"/>
          </a:xfrm>
        </p:spPr>
        <p:txBody>
          <a:bodyPr>
            <a:normAutofit/>
          </a:bodyPr>
          <a:lstStyle/>
          <a:p>
            <a:r>
              <a:rPr lang="en-US" sz="4800" b="1" dirty="0"/>
              <a:t>Fiber To The X (FTTX)</a:t>
            </a:r>
            <a:endParaRPr lang="en-ID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6E1F-54F6-429C-81BE-958DD6A2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69" y="1464425"/>
            <a:ext cx="8520545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>
                <a:latin typeface="+mj-lt"/>
                <a:cs typeface="Calibri" panose="020F0502020204030204" pitchFamily="34" charset="0"/>
              </a:rPr>
              <a:t>FTTx</a:t>
            </a:r>
            <a:r>
              <a:rPr lang="en-ID" dirty="0">
                <a:latin typeface="+mj-lt"/>
                <a:cs typeface="Calibri" panose="020F0502020204030204" pitchFamily="34" charset="0"/>
              </a:rPr>
              <a:t> (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Serat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untuk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x)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adalah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istilah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umum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untuk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semua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arsitektur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jaringan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 (broadband)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berbasis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serat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optik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menyediakan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akses</a:t>
            </a:r>
            <a:r>
              <a:rPr lang="en-ID" dirty="0">
                <a:latin typeface="+mj-lt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kepada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pelanggan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.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Dalam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prakteknya</a:t>
            </a:r>
            <a:r>
              <a:rPr lang="en-ID" dirty="0">
                <a:latin typeface="+mj-lt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FTTx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dibagi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menjadi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dua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kelompok</a:t>
            </a:r>
            <a:r>
              <a:rPr lang="en-ID" dirty="0">
                <a:latin typeface="+mj-lt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yaitu</a:t>
            </a:r>
            <a:r>
              <a:rPr lang="en-ID" dirty="0">
                <a:latin typeface="+mj-lt"/>
                <a:cs typeface="Calibri" panose="020F0502020204030204" pitchFamily="34" charset="0"/>
              </a:rPr>
              <a:t> FTTP / FTTH / FTTB (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koneksi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serat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optik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untuk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lokasi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pelanggan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) dan FTTC / N (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koneksi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serat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optik</a:t>
            </a:r>
            <a:r>
              <a:rPr lang="en-ID" dirty="0">
                <a:latin typeface="+mj-lt"/>
                <a:cs typeface="Calibri" panose="020F0502020204030204" pitchFamily="34" charset="0"/>
              </a:rPr>
              <a:t>, yang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hanya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meraih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titik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distribusi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tertentu</a:t>
            </a:r>
            <a:r>
              <a:rPr lang="en-ID" dirty="0">
                <a:latin typeface="+mj-lt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sedangkan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koneksi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ke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pelanggan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memakai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kabel</a:t>
            </a:r>
            <a:r>
              <a:rPr lang="en-ID" dirty="0">
                <a:latin typeface="+mj-lt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tembagal</a:t>
            </a:r>
            <a:r>
              <a:rPr lang="en-ID" dirty="0">
                <a:latin typeface="+mj-lt"/>
                <a:cs typeface="Calibri" panose="020F0502020204030204" pitchFamily="34" charset="0"/>
              </a:rPr>
              <a:t>).</a:t>
            </a:r>
            <a:endParaRPr lang="en-ID" sz="36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067AE-B5C4-46F2-A07C-BAB8154E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214" y="2829559"/>
            <a:ext cx="2829099" cy="37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52BC-8D31-4656-AE55-515BADC6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4" y="313316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/>
              <a:t>POINT TO MULTIPOINT</a:t>
            </a:r>
            <a:endParaRPr lang="en-ID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F537-1417-425E-8293-41B22762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08504"/>
            <a:ext cx="8596668" cy="49260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D" sz="3200" dirty="0" err="1"/>
              <a:t>Arsitektur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</a:t>
            </a:r>
            <a:r>
              <a:rPr lang="en-ID" sz="3200" dirty="0" err="1"/>
              <a:t>perangkat</a:t>
            </a:r>
            <a:r>
              <a:rPr lang="en-ID" sz="3200" dirty="0"/>
              <a:t> </a:t>
            </a:r>
            <a:r>
              <a:rPr lang="en-ID" sz="3200" dirty="0" err="1"/>
              <a:t>pelanggan</a:t>
            </a:r>
            <a:r>
              <a:rPr lang="en-ID" sz="3200" dirty="0"/>
              <a:t> yang </a:t>
            </a:r>
            <a:r>
              <a:rPr lang="en-ID" sz="3200" dirty="0" err="1"/>
              <a:t>terkoneksi</a:t>
            </a:r>
            <a:r>
              <a:rPr lang="en-ID" sz="3200" dirty="0"/>
              <a:t> </a:t>
            </a:r>
            <a:r>
              <a:rPr lang="en-ID" sz="3200" dirty="0" err="1"/>
              <a:t>secara</a:t>
            </a:r>
            <a:r>
              <a:rPr lang="en-ID" sz="3200" dirty="0"/>
              <a:t> Bersama </a:t>
            </a:r>
            <a:r>
              <a:rPr lang="en-ID" sz="3200" dirty="0" err="1"/>
              <a:t>sama</a:t>
            </a:r>
            <a:r>
              <a:rPr lang="en-ID" sz="3200" dirty="0"/>
              <a:t> </a:t>
            </a:r>
            <a:r>
              <a:rPr lang="en-ID" sz="3200" dirty="0" err="1"/>
              <a:t>memanfaatkan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</a:t>
            </a:r>
            <a:r>
              <a:rPr lang="en-ID" sz="3200" dirty="0" err="1"/>
              <a:t>kabel</a:t>
            </a:r>
            <a:r>
              <a:rPr lang="en-ID" sz="3200" dirty="0"/>
              <a:t> feeder </a:t>
            </a:r>
            <a:r>
              <a:rPr lang="en-ID" sz="3200" dirty="0" err="1"/>
              <a:t>melalui</a:t>
            </a:r>
            <a:r>
              <a:rPr lang="en-ID" sz="3200" dirty="0"/>
              <a:t> </a:t>
            </a:r>
            <a:r>
              <a:rPr lang="en-ID" sz="3200" dirty="0" err="1"/>
              <a:t>sebuah</a:t>
            </a:r>
            <a:r>
              <a:rPr lang="en-ID" sz="3200" dirty="0"/>
              <a:t> remote node yang </a:t>
            </a:r>
            <a:r>
              <a:rPr lang="en-ID" sz="3200" dirty="0" err="1"/>
              <a:t>terletak</a:t>
            </a:r>
            <a:r>
              <a:rPr lang="en-ID" sz="3200" dirty="0"/>
              <a:t> </a:t>
            </a:r>
            <a:r>
              <a:rPr lang="en-ID" sz="3200" dirty="0" err="1"/>
              <a:t>diantara</a:t>
            </a:r>
            <a:r>
              <a:rPr lang="en-ID" sz="3200" dirty="0"/>
              <a:t> central office  dan </a:t>
            </a:r>
            <a:r>
              <a:rPr lang="en-ID" sz="3200" dirty="0" err="1"/>
              <a:t>pelanggan</a:t>
            </a:r>
            <a:r>
              <a:rPr lang="en-ID" sz="3200" dirty="0"/>
              <a:t>. </a:t>
            </a:r>
            <a:r>
              <a:rPr lang="en-ID" sz="3200" dirty="0" err="1"/>
              <a:t>Sebuah</a:t>
            </a:r>
            <a:r>
              <a:rPr lang="en-ID" sz="3200" dirty="0"/>
              <a:t> remote node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melayani</a:t>
            </a:r>
            <a:r>
              <a:rPr lang="en-ID" sz="3200" dirty="0"/>
              <a:t> </a:t>
            </a:r>
            <a:r>
              <a:rPr lang="en-ID" sz="3200" dirty="0" err="1"/>
              <a:t>hingga</a:t>
            </a:r>
            <a:r>
              <a:rPr lang="en-ID" sz="3200" dirty="0"/>
              <a:t> </a:t>
            </a:r>
            <a:r>
              <a:rPr lang="en-ID" sz="3200" dirty="0" err="1"/>
              <a:t>seribu</a:t>
            </a:r>
            <a:r>
              <a:rPr lang="en-ID" sz="3200" dirty="0"/>
              <a:t> terminal </a:t>
            </a:r>
            <a:r>
              <a:rPr lang="en-ID" sz="3200" dirty="0" err="1"/>
              <a:t>pelanggan</a:t>
            </a:r>
            <a:r>
              <a:rPr lang="en-ID" sz="32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D" sz="3200" dirty="0" err="1"/>
              <a:t>Koneksi</a:t>
            </a:r>
            <a:r>
              <a:rPr lang="en-ID" sz="3200" dirty="0"/>
              <a:t> Point to Multipoint (P2MP) yang </a:t>
            </a:r>
            <a:r>
              <a:rPr lang="en-ID" sz="3200" dirty="0" err="1"/>
              <a:t>disebut</a:t>
            </a:r>
            <a:r>
              <a:rPr lang="en-ID" sz="3200" dirty="0"/>
              <a:t> </a:t>
            </a:r>
            <a:r>
              <a:rPr lang="en-ID" sz="3200" dirty="0" err="1"/>
              <a:t>jaringan</a:t>
            </a:r>
            <a:r>
              <a:rPr lang="en-ID" sz="3200" dirty="0"/>
              <a:t> E-Tree.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B4ADB-286E-4765-9B46-7A22C78D8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01" y="4581468"/>
            <a:ext cx="3725665" cy="19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CA8-0AB5-4CA4-82F8-94834E79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88" y="232001"/>
            <a:ext cx="4059748" cy="767216"/>
          </a:xfrm>
        </p:spPr>
        <p:txBody>
          <a:bodyPr/>
          <a:lstStyle/>
          <a:p>
            <a:pPr algn="ctr"/>
            <a:r>
              <a:rPr lang="en-US" b="1" dirty="0"/>
              <a:t>CARA KERJA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7FF3-7A9F-49F0-9224-1EA6489E2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52" y="1276415"/>
            <a:ext cx="11413528" cy="393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3200" dirty="0"/>
              <a:t>Point to Multipoint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</a:t>
            </a:r>
            <a:r>
              <a:rPr lang="en-ID" sz="3200" dirty="0" err="1"/>
              <a:t>komputer</a:t>
            </a:r>
            <a:r>
              <a:rPr lang="en-ID" sz="3200" dirty="0"/>
              <a:t>/</a:t>
            </a:r>
            <a:r>
              <a:rPr lang="en-ID" sz="3200" dirty="0" err="1"/>
              <a:t>perangkat</a:t>
            </a:r>
            <a:r>
              <a:rPr lang="en-ID" sz="3200" dirty="0"/>
              <a:t> yang </a:t>
            </a:r>
            <a:r>
              <a:rPr lang="en-ID" sz="3200" dirty="0" err="1"/>
              <a:t>dapat</a:t>
            </a:r>
            <a:r>
              <a:rPr lang="en-ID" sz="3200" dirty="0"/>
              <a:t> di </a:t>
            </a:r>
            <a:r>
              <a:rPr lang="en-ID" sz="3200" dirty="0" err="1"/>
              <a:t>sambungkan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</a:t>
            </a:r>
            <a:r>
              <a:rPr lang="en-ID" sz="3200" dirty="0" err="1"/>
              <a:t>banyak</a:t>
            </a:r>
            <a:r>
              <a:rPr lang="en-ID" sz="3200" dirty="0"/>
              <a:t> </a:t>
            </a:r>
            <a:r>
              <a:rPr lang="en-ID" sz="3200" dirty="0" err="1"/>
              <a:t>komputer</a:t>
            </a:r>
            <a:r>
              <a:rPr lang="en-ID" sz="3200" dirty="0"/>
              <a:t>/</a:t>
            </a:r>
            <a:r>
              <a:rPr lang="en-ID" sz="3200" dirty="0" err="1"/>
              <a:t>perangkat</a:t>
            </a:r>
            <a:r>
              <a:rPr lang="en-ID" sz="3200" dirty="0"/>
              <a:t> dan </a:t>
            </a:r>
            <a:r>
              <a:rPr lang="en-ID" sz="3200" dirty="0" err="1"/>
              <a:t>biasanya</a:t>
            </a:r>
            <a:r>
              <a:rPr lang="en-ID" sz="3200" dirty="0"/>
              <a:t> </a:t>
            </a:r>
            <a:r>
              <a:rPr lang="en-ID" sz="3200" dirty="0" err="1"/>
              <a:t>jaringan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digunakan</a:t>
            </a:r>
            <a:r>
              <a:rPr lang="en-ID" sz="3200" dirty="0"/>
              <a:t> pada area hotspot </a:t>
            </a:r>
            <a:r>
              <a:rPr lang="en-ID" sz="3200" dirty="0" err="1"/>
              <a:t>ataupun</a:t>
            </a:r>
            <a:r>
              <a:rPr lang="en-ID" sz="3200" dirty="0"/>
              <a:t> pada </a:t>
            </a:r>
            <a:r>
              <a:rPr lang="en-ID" sz="3200" dirty="0" err="1"/>
              <a:t>warnet</a:t>
            </a:r>
            <a:r>
              <a:rPr lang="en-ID" sz="3200" dirty="0"/>
              <a:t>. </a:t>
            </a:r>
            <a:r>
              <a:rPr lang="en-ID" sz="3200" dirty="0" err="1"/>
              <a:t>karena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1 server di </a:t>
            </a:r>
            <a:r>
              <a:rPr lang="en-ID" sz="3200" dirty="0" err="1"/>
              <a:t>sebar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client.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E88513-EAF3-48D7-8D52-A1D42E07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51" y="3743269"/>
            <a:ext cx="4776621" cy="29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1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1BE747-1747-4B72-A63D-AA048EBB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22" y="952531"/>
            <a:ext cx="10987638" cy="1722090"/>
          </a:xfrm>
        </p:spPr>
        <p:txBody>
          <a:bodyPr>
            <a:normAutofit/>
          </a:bodyPr>
          <a:lstStyle/>
          <a:p>
            <a:r>
              <a:rPr lang="en-ID" sz="2600" dirty="0" err="1"/>
              <a:t>Murah</a:t>
            </a:r>
            <a:r>
              <a:rPr lang="en-ID" sz="2600" dirty="0"/>
              <a:t> dan </a:t>
            </a:r>
            <a:r>
              <a:rPr lang="en-ID" sz="2600" dirty="0" err="1"/>
              <a:t>mudah</a:t>
            </a:r>
            <a:endParaRPr lang="en-ID" sz="2600" dirty="0"/>
          </a:p>
          <a:p>
            <a:r>
              <a:rPr lang="en-ID" sz="2600" dirty="0" err="1"/>
              <a:t>Tidak</a:t>
            </a:r>
            <a:r>
              <a:rPr lang="en-ID" sz="2600" dirty="0"/>
              <a:t> </a:t>
            </a:r>
            <a:r>
              <a:rPr lang="en-ID" sz="2600" dirty="0" err="1"/>
              <a:t>memerlukan</a:t>
            </a:r>
            <a:r>
              <a:rPr lang="en-ID" sz="2600" dirty="0"/>
              <a:t> software </a:t>
            </a:r>
            <a:r>
              <a:rPr lang="en-ID" sz="2600" dirty="0" err="1"/>
              <a:t>administrasi</a:t>
            </a:r>
            <a:r>
              <a:rPr lang="en-ID" sz="2600" dirty="0"/>
              <a:t> </a:t>
            </a:r>
            <a:r>
              <a:rPr lang="en-ID" sz="2600" dirty="0" err="1"/>
              <a:t>jaringan</a:t>
            </a:r>
            <a:r>
              <a:rPr lang="en-ID" sz="2600" dirty="0"/>
              <a:t> </a:t>
            </a:r>
            <a:r>
              <a:rPr lang="en-ID" sz="2600" dirty="0" err="1"/>
              <a:t>khusus</a:t>
            </a:r>
            <a:endParaRPr lang="en-ID" sz="2600" dirty="0"/>
          </a:p>
          <a:p>
            <a:r>
              <a:rPr lang="en-ID" sz="2600" dirty="0" err="1"/>
              <a:t>Tidak</a:t>
            </a:r>
            <a:r>
              <a:rPr lang="en-ID" sz="2600" dirty="0"/>
              <a:t> </a:t>
            </a:r>
            <a:r>
              <a:rPr lang="en-ID" sz="2600" dirty="0" err="1"/>
              <a:t>memerlukan</a:t>
            </a:r>
            <a:r>
              <a:rPr lang="en-ID" sz="2600" dirty="0"/>
              <a:t> administrator </a:t>
            </a:r>
            <a:r>
              <a:rPr lang="en-ID" sz="2600" dirty="0" err="1"/>
              <a:t>jaringan</a:t>
            </a:r>
            <a:endParaRPr lang="en-ID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0D22F0-CEAC-4069-BFE7-B04BE4D723CE}"/>
              </a:ext>
            </a:extLst>
          </p:cNvPr>
          <p:cNvSpPr txBox="1">
            <a:spLocks/>
          </p:cNvSpPr>
          <p:nvPr/>
        </p:nvSpPr>
        <p:spPr>
          <a:xfrm>
            <a:off x="0" y="126563"/>
            <a:ext cx="4229100" cy="825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KELEBIHAN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7F79A-F623-43D4-85E1-53D05678183C}"/>
              </a:ext>
            </a:extLst>
          </p:cNvPr>
          <p:cNvSpPr txBox="1">
            <a:spLocks/>
          </p:cNvSpPr>
          <p:nvPr/>
        </p:nvSpPr>
        <p:spPr>
          <a:xfrm>
            <a:off x="0" y="2332100"/>
            <a:ext cx="4835237" cy="1096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KEKURANGAN</a:t>
            </a:r>
            <a:endParaRPr lang="en-ID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63C738-DEC1-4149-98CB-06A99C00692C}"/>
              </a:ext>
            </a:extLst>
          </p:cNvPr>
          <p:cNvSpPr txBox="1">
            <a:spLocks/>
          </p:cNvSpPr>
          <p:nvPr/>
        </p:nvSpPr>
        <p:spPr>
          <a:xfrm>
            <a:off x="122322" y="3429000"/>
            <a:ext cx="12679277" cy="3302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ID" sz="2500" dirty="0">
                <a:solidFill>
                  <a:schemeClr val="tx1"/>
                </a:solidFill>
              </a:rPr>
              <a:t>Tingkat </a:t>
            </a:r>
            <a:r>
              <a:rPr lang="en-ID" sz="2500" dirty="0" err="1">
                <a:solidFill>
                  <a:schemeClr val="tx1"/>
                </a:solidFill>
              </a:rPr>
              <a:t>keamanan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rendah</a:t>
            </a:r>
            <a:endParaRPr lang="en-ID" sz="2500" dirty="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ID" sz="2500" dirty="0" err="1">
                <a:solidFill>
                  <a:schemeClr val="tx1"/>
                </a:solidFill>
              </a:rPr>
              <a:t>Tidak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ada</a:t>
            </a:r>
            <a:r>
              <a:rPr lang="en-ID" sz="2500" dirty="0">
                <a:solidFill>
                  <a:schemeClr val="tx1"/>
                </a:solidFill>
              </a:rPr>
              <a:t> yang </a:t>
            </a:r>
            <a:r>
              <a:rPr lang="en-ID" sz="2500" dirty="0" err="1">
                <a:solidFill>
                  <a:schemeClr val="tx1"/>
                </a:solidFill>
              </a:rPr>
              <a:t>memanajemen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jaringan</a:t>
            </a:r>
            <a:endParaRPr lang="en-ID" sz="2500" dirty="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ID" sz="2500" dirty="0" err="1">
                <a:solidFill>
                  <a:schemeClr val="tx1"/>
                </a:solidFill>
              </a:rPr>
              <a:t>Pengguna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komputer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jaringan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harus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terlatih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mengamankan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komputer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masing-masing</a:t>
            </a:r>
            <a:endParaRPr lang="en-ID" sz="2500" dirty="0">
              <a:solidFill>
                <a:schemeClr val="tx1"/>
              </a:solidFill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ID" sz="2500" dirty="0" err="1">
                <a:solidFill>
                  <a:schemeClr val="tx1"/>
                </a:solidFill>
              </a:rPr>
              <a:t>Semakin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banyak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mesin</a:t>
            </a:r>
            <a:r>
              <a:rPr lang="en-ID" sz="2500" dirty="0">
                <a:solidFill>
                  <a:schemeClr val="tx1"/>
                </a:solidFill>
              </a:rPr>
              <a:t> yang </a:t>
            </a:r>
            <a:r>
              <a:rPr lang="en-ID" sz="2500" dirty="0" err="1">
                <a:solidFill>
                  <a:schemeClr val="tx1"/>
                </a:solidFill>
              </a:rPr>
              <a:t>disharing</a:t>
            </a:r>
            <a:r>
              <a:rPr lang="en-ID" sz="2500" dirty="0">
                <a:solidFill>
                  <a:schemeClr val="tx1"/>
                </a:solidFill>
              </a:rPr>
              <a:t>, </a:t>
            </a:r>
            <a:r>
              <a:rPr lang="en-ID" sz="2500" dirty="0" err="1">
                <a:solidFill>
                  <a:schemeClr val="tx1"/>
                </a:solidFill>
              </a:rPr>
              <a:t>akan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mempengaruhi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kinerja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komputer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sobat</a:t>
            </a:r>
            <a:r>
              <a:rPr lang="en-ID" sz="2500" dirty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ID" sz="2500" dirty="0" err="1">
                <a:solidFill>
                  <a:schemeClr val="tx1"/>
                </a:solidFill>
              </a:rPr>
              <a:t>Jaringan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tidak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terlalu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besar</a:t>
            </a:r>
            <a:r>
              <a:rPr lang="en-ID" sz="2500" dirty="0">
                <a:solidFill>
                  <a:schemeClr val="tx1"/>
                </a:solidFill>
              </a:rPr>
              <a:t> dan </a:t>
            </a:r>
            <a:r>
              <a:rPr lang="en-ID" sz="2500" dirty="0" err="1">
                <a:solidFill>
                  <a:schemeClr val="tx1"/>
                </a:solidFill>
              </a:rPr>
              <a:t>tidak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bisa</a:t>
            </a:r>
            <a:r>
              <a:rPr lang="en-ID" sz="2500" dirty="0">
                <a:solidFill>
                  <a:schemeClr val="tx1"/>
                </a:solidFill>
              </a:rPr>
              <a:t> </a:t>
            </a:r>
            <a:r>
              <a:rPr lang="en-ID" sz="2500" dirty="0" err="1">
                <a:solidFill>
                  <a:schemeClr val="tx1"/>
                </a:solidFill>
              </a:rPr>
              <a:t>diperbesar</a:t>
            </a:r>
            <a:r>
              <a:rPr lang="en-ID" sz="2500" dirty="0">
                <a:solidFill>
                  <a:schemeClr val="tx1"/>
                </a:solidFill>
              </a:rPr>
              <a:t> (</a:t>
            </a:r>
            <a:r>
              <a:rPr lang="en-ID" sz="2500" dirty="0" err="1">
                <a:solidFill>
                  <a:schemeClr val="tx1"/>
                </a:solidFill>
              </a:rPr>
              <a:t>tetap</a:t>
            </a:r>
            <a:r>
              <a:rPr lang="en-ID" sz="25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536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BC01-6434-4FC8-97D7-6BDE1F12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KARAKTERISTIK KABEL FIBER OPTIC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28FF-18DA-4DA8-B08D-415DB17D4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fontAlgn="base"/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Beroperasi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(gigabit per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fontAlgn="base"/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membawa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paket-paket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rata-rata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pernode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mahal</a:t>
            </a:r>
          </a:p>
          <a:p>
            <a:pPr fontAlgn="base"/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 dan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ukuran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konektor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Kebal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interferensi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elektromagnetik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Jarak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transmisi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jauh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( 2 - 60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431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7EF7-A64C-4BBD-803E-9F068574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922317"/>
          </a:xfrm>
        </p:spPr>
        <p:txBody>
          <a:bodyPr>
            <a:normAutofit fontScale="90000"/>
          </a:bodyPr>
          <a:lstStyle/>
          <a:p>
            <a:r>
              <a:rPr lang="en-ID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KAPASITAS KABEL, KODE WARNA DAN PELABELAN KABEL FIBER OPTIC</a:t>
            </a:r>
            <a:endParaRPr lang="en-ID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4766-D285-49B0-A0AC-1092F39D5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1922"/>
            <a:ext cx="10353762" cy="444137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fiber optic</a:t>
            </a:r>
          </a:p>
          <a:p>
            <a:pPr marL="0" indent="0">
              <a:buNone/>
            </a:pP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Kabel </a:t>
            </a:r>
            <a:r>
              <a:rPr lang="en-ID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D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diantaranya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6, 8,12, 24, 48, 96, 144, 248, 288 core. Kabel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singkat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lapisan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kulit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tube, core, coat, cladding, dan core inti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segala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pelindungnya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Kode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warna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fiber optic</a:t>
            </a:r>
          </a:p>
          <a:p>
            <a:pPr marL="0" indent="0">
              <a:buNone/>
            </a:pP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=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2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oren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3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hijau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4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coklat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5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6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putih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merah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8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hitam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9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kuning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dalam,10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ungu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11=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12 =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oren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3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6E6B-4F6A-489A-9DC7-905F434F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</a:t>
            </a:r>
            <a:r>
              <a:rPr lang="en-ID" b="1" dirty="0"/>
              <a:t>ENGERTIAN </a:t>
            </a:r>
            <a:r>
              <a:rPr lang="en-US" b="1" dirty="0"/>
              <a:t>FIBER OPTIC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D1E7-C589-4B85-ADF3-B112CD23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jenis</a:t>
            </a:r>
            <a:r>
              <a:rPr lang="en-ID" sz="3200" dirty="0"/>
              <a:t> </a:t>
            </a:r>
            <a:r>
              <a:rPr lang="en-ID" sz="3200" dirty="0" err="1"/>
              <a:t>kabel</a:t>
            </a:r>
            <a:r>
              <a:rPr lang="en-ID" sz="3200" dirty="0"/>
              <a:t> yang </a:t>
            </a:r>
            <a:r>
              <a:rPr lang="en-ID" sz="3200" dirty="0" err="1"/>
              <a:t>terbuat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kaca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plastik</a:t>
            </a:r>
            <a:r>
              <a:rPr lang="en-ID" sz="3200" dirty="0"/>
              <a:t> yang </a:t>
            </a:r>
            <a:r>
              <a:rPr lang="en-ID" sz="3200" dirty="0" err="1"/>
              <a:t>sangat</a:t>
            </a:r>
            <a:r>
              <a:rPr lang="en-ID" sz="3200" dirty="0"/>
              <a:t> </a:t>
            </a:r>
            <a:r>
              <a:rPr lang="en-ID" sz="3200" dirty="0" err="1"/>
              <a:t>halus</a:t>
            </a:r>
            <a:r>
              <a:rPr lang="en-ID" sz="3200" dirty="0"/>
              <a:t>, dan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sebagai</a:t>
            </a:r>
            <a:r>
              <a:rPr lang="en-ID" sz="3200" dirty="0"/>
              <a:t> media </a:t>
            </a:r>
            <a:r>
              <a:rPr lang="en-ID" sz="3200" dirty="0" err="1"/>
              <a:t>transmisi</a:t>
            </a:r>
            <a:r>
              <a:rPr lang="en-ID" sz="3200" dirty="0"/>
              <a:t> </a:t>
            </a:r>
            <a:r>
              <a:rPr lang="en-ID" sz="3200" dirty="0" err="1"/>
              <a:t>karena</a:t>
            </a:r>
            <a:r>
              <a:rPr lang="en-ID" sz="3200" dirty="0"/>
              <a:t>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mentransmisikan</a:t>
            </a:r>
            <a:r>
              <a:rPr lang="en-ID" sz="3200" dirty="0"/>
              <a:t>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lokasi</a:t>
            </a:r>
            <a:r>
              <a:rPr lang="en-ID" sz="3200" dirty="0"/>
              <a:t> </a:t>
            </a:r>
            <a:r>
              <a:rPr lang="en-ID" sz="3200" dirty="0" err="1"/>
              <a:t>ke</a:t>
            </a:r>
            <a:r>
              <a:rPr lang="en-ID" sz="3200" dirty="0"/>
              <a:t> </a:t>
            </a:r>
            <a:r>
              <a:rPr lang="en-ID" sz="3200" dirty="0" err="1"/>
              <a:t>lokasi</a:t>
            </a:r>
            <a:r>
              <a:rPr lang="en-ID" sz="3200" dirty="0"/>
              <a:t> </a:t>
            </a:r>
            <a:r>
              <a:rPr lang="en-ID" sz="3200" dirty="0" err="1"/>
              <a:t>lainnya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kecepatan</a:t>
            </a:r>
            <a:r>
              <a:rPr lang="en-ID" sz="3200" dirty="0"/>
              <a:t> </a:t>
            </a:r>
            <a:r>
              <a:rPr lang="en-ID" sz="3200" dirty="0" err="1"/>
              <a:t>tinggi</a:t>
            </a:r>
            <a:r>
              <a:rPr lang="en-ID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93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C582-C2E2-43A5-A270-1EDD6C96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640080"/>
            <a:ext cx="10358481" cy="5836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PELABELAN KABEL FIBER OPTIC</a:t>
            </a:r>
          </a:p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D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www.dct.co.id/images/Mengungkap-Kode-Dan-Warna-Kabel-Fiber-Optik-Core.jpg">
            <a:extLst>
              <a:ext uri="{FF2B5EF4-FFF2-40B4-BE49-F238E27FC236}">
                <a16:creationId xmlns:a16="http://schemas.microsoft.com/office/drawing/2014/main" id="{67BF4696-F1B4-453D-B554-149AD576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33" y="1515730"/>
            <a:ext cx="7781614" cy="47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4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EB3D-FA76-408B-B0F7-55A84983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 JENIS KABEL MULTI MODE</a:t>
            </a:r>
            <a:endParaRPr lang="en-ID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186F5-835B-44E5-8265-2CFC34CC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 mode :</a:t>
            </a: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Jarak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Pengiriman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Pendek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Masa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Pakai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Lama</a:t>
            </a: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Sensitifitas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Minor</a:t>
            </a: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Murah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958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DAC5-53C5-4BB1-AAFE-300E6478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713720" cy="1325563"/>
          </a:xfrm>
        </p:spPr>
        <p:txBody>
          <a:bodyPr>
            <a:normAutofit/>
          </a:bodyPr>
          <a:lstStyle/>
          <a:p>
            <a:r>
              <a:rPr lang="en-ID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 JENIS KABEL SINGLE MODE</a:t>
            </a:r>
            <a:endParaRPr lang="en-ID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0564-D314-438C-B043-9A3497BC1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single mode :</a:t>
            </a: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Laju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: Tinggi</a:t>
            </a: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Jarak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Pengiriman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Jauh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Masa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Pakai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Sebentar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Sensitifitas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Substansial</a:t>
            </a:r>
            <a:endParaRPr lang="en-ID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ID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Mahal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7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DB5-9DC7-4D40-BB61-52C59C3D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JENIS KONSTRUKSI DUCT 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8EC-5895-4B3C-A1F9-A353C205F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88" y="1690688"/>
            <a:ext cx="10817224" cy="4220534"/>
          </a:xfrm>
        </p:spPr>
        <p:txBody>
          <a:bodyPr/>
          <a:lstStyle/>
          <a:p>
            <a:r>
              <a:rPr lang="en-ID" dirty="0"/>
              <a:t>Kabel duct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instalasinya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pelindung</a:t>
            </a:r>
            <a:r>
              <a:rPr lang="en-ID" dirty="0"/>
              <a:t> pipa duct/subduct,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dipendam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 (underground).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pemasangannya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galian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(open trench) </a:t>
            </a:r>
            <a:r>
              <a:rPr lang="en-ID" dirty="0" err="1"/>
              <a:t>ataupun</a:t>
            </a:r>
            <a:r>
              <a:rPr lang="en-ID" dirty="0"/>
              <a:t> boring </a:t>
            </a:r>
            <a:r>
              <a:rPr lang="en-ID" dirty="0" err="1"/>
              <a:t>rojok</a:t>
            </a:r>
            <a:r>
              <a:rPr lang="en-ID" dirty="0"/>
              <a:t> (manual </a:t>
            </a:r>
            <a:r>
              <a:rPr lang="en-ID" dirty="0" err="1"/>
              <a:t>borring</a:t>
            </a:r>
            <a:r>
              <a:rPr lang="en-ID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A7FCB-DFF8-4220-9880-5AAA70C8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3593205"/>
            <a:ext cx="5604468" cy="314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EE570-3E3F-4E73-876C-FBDEF3BF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33" y="3814486"/>
            <a:ext cx="3178658" cy="26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27A8-7A04-49DF-87EC-B70B2FB2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JENIS KONSTRUKSI DIRECT BURIED CABLE</a:t>
            </a:r>
            <a:endParaRPr lang="en-ID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1BD9-6DD8-4E58-A604-E05413CC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434"/>
            <a:ext cx="10666412" cy="4468788"/>
          </a:xfrm>
        </p:spPr>
        <p:txBody>
          <a:bodyPr/>
          <a:lstStyle/>
          <a:p>
            <a:r>
              <a:rPr lang="en-ID" dirty="0"/>
              <a:t>Direct Buried Cable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Tanam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,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instalasinya</a:t>
            </a:r>
            <a:r>
              <a:rPr lang="en-ID" dirty="0"/>
              <a:t> </a:t>
            </a:r>
            <a:r>
              <a:rPr lang="en-ID" dirty="0" err="1"/>
              <a:t>dipendam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 (underground)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galian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(open trench)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digelar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duct/subduct. Jacketing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didesain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tebal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duct.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ED5AA-F9C2-4BA0-B539-4C34B4AC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5" y="3842846"/>
            <a:ext cx="4457700" cy="2477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0A35E-8BA9-4749-9D20-D82EDEE9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35" y="2980481"/>
            <a:ext cx="3723861" cy="31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AA94-11CD-4138-8AF2-9F64F41E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999"/>
            <a:ext cx="10515600" cy="1442689"/>
          </a:xfrm>
        </p:spPr>
        <p:txBody>
          <a:bodyPr>
            <a:normAutofit/>
          </a:bodyPr>
          <a:lstStyle/>
          <a:p>
            <a:pPr algn="ctr"/>
            <a:r>
              <a:rPr lang="en-ID" sz="4800" b="1" dirty="0"/>
              <a:t> AERIAL 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13AC-23B3-4B58-B611-0FB5D98C0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713"/>
            <a:ext cx="10666412" cy="4612509"/>
          </a:xfrm>
        </p:spPr>
        <p:txBody>
          <a:bodyPr/>
          <a:lstStyle/>
          <a:p>
            <a:r>
              <a:rPr lang="en-ID" dirty="0"/>
              <a:t>Aerial Cable (Kabel Udara)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instalasinya</a:t>
            </a:r>
            <a:r>
              <a:rPr lang="en-ID" dirty="0"/>
              <a:t> </a:t>
            </a:r>
            <a:r>
              <a:rPr lang="en-ID" dirty="0" err="1"/>
              <a:t>menggantung</a:t>
            </a:r>
            <a:r>
              <a:rPr lang="en-ID" dirty="0"/>
              <a:t> </a:t>
            </a:r>
            <a:r>
              <a:rPr lang="en-ID" dirty="0" err="1"/>
              <a:t>diudara</a:t>
            </a:r>
            <a:r>
              <a:rPr lang="en-ID" dirty="0"/>
              <a:t> (aerial).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pemasangannya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digantung</a:t>
            </a:r>
            <a:r>
              <a:rPr lang="en-ID" dirty="0"/>
              <a:t> </a:t>
            </a:r>
            <a:r>
              <a:rPr lang="en-ID" dirty="0" err="1"/>
              <a:t>diantara</a:t>
            </a:r>
            <a:r>
              <a:rPr lang="en-ID" dirty="0"/>
              <a:t> </a:t>
            </a:r>
            <a:r>
              <a:rPr lang="en-ID" dirty="0" err="1"/>
              <a:t>tiang-tiang</a:t>
            </a:r>
            <a:r>
              <a:rPr lang="en-ID" dirty="0"/>
              <a:t> </a:t>
            </a:r>
            <a:r>
              <a:rPr lang="en-ID" dirty="0" err="1"/>
              <a:t>penyangga</a:t>
            </a:r>
            <a:r>
              <a:rPr lang="en-ID" dirty="0"/>
              <a:t>. </a:t>
            </a:r>
            <a:r>
              <a:rPr lang="en-ID" dirty="0" err="1"/>
              <a:t>Terdapat</a:t>
            </a:r>
            <a:r>
              <a:rPr lang="en-ID" dirty="0"/>
              <a:t> 3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Udara </a:t>
            </a:r>
            <a:r>
              <a:rPr lang="en-ID" dirty="0" err="1"/>
              <a:t>yaitu</a:t>
            </a:r>
            <a:r>
              <a:rPr lang="en-ID" dirty="0"/>
              <a:t> Figure 8, ADSS dan OPGW</a:t>
            </a:r>
          </a:p>
          <a:p>
            <a:r>
              <a:rPr lang="en-ID" dirty="0"/>
              <a:t>Cable Figure 8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19639-C026-431E-B5D0-2B4368B8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17" y="3914142"/>
            <a:ext cx="4518990" cy="269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379CA-294B-42D4-A864-4DCE01FD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24" y="3564752"/>
            <a:ext cx="3332578" cy="2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3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7195D-5CB7-4E9D-ABFA-99E1A542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901148"/>
            <a:ext cx="8915400" cy="4956313"/>
          </a:xfrm>
        </p:spPr>
        <p:txBody>
          <a:bodyPr/>
          <a:lstStyle/>
          <a:p>
            <a:r>
              <a:rPr lang="en-US" b="1" dirty="0"/>
              <a:t>ADSS Cable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D27A-E5D2-4470-88DA-650569BD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74" y="1417983"/>
            <a:ext cx="6769376" cy="45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16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6F09-89CD-414D-ADA6-03A902979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036" y="1005840"/>
            <a:ext cx="9768576" cy="4905382"/>
          </a:xfrm>
        </p:spPr>
        <p:txBody>
          <a:bodyPr/>
          <a:lstStyle/>
          <a:p>
            <a:r>
              <a:rPr lang="en-US" b="1" dirty="0"/>
              <a:t>OPGW Cable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3EFE7-4624-44B5-9067-31ABC95C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6" y="1938131"/>
            <a:ext cx="5314122" cy="298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F08E6-027A-40E8-BF27-3AC88E78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67" y="1938131"/>
            <a:ext cx="3907529" cy="29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840A-E4F6-4CB4-8A08-0EC953CC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JENIS KONSTRUKSI INDOOR CABLE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FCA32-5D56-40E2-A1EB-BA1E1C43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554"/>
            <a:ext cx="10666412" cy="4481667"/>
          </a:xfrm>
        </p:spPr>
        <p:txBody>
          <a:bodyPr/>
          <a:lstStyle/>
          <a:p>
            <a:r>
              <a:rPr lang="en-ID" dirty="0"/>
              <a:t>Kabel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diimplementasikan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/ </a:t>
            </a:r>
            <a:r>
              <a:rPr lang="en-ID" dirty="0" err="1"/>
              <a:t>gedung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FEE615-1B50-457B-89CA-428CFC1EA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396" y="2251420"/>
            <a:ext cx="3128395" cy="2983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1C2BC-B222-43FB-A88E-D9429D79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65" y="2500312"/>
            <a:ext cx="4104447" cy="27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6C37-7105-404C-8843-DC331AF6D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896" y="2479793"/>
            <a:ext cx="11638208" cy="189841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JENIS KONEKTOR</a:t>
            </a:r>
            <a:br>
              <a:rPr lang="en-US" b="1" dirty="0"/>
            </a:br>
            <a:r>
              <a:rPr lang="en-US" b="1" dirty="0"/>
              <a:t>FIBER OPTIC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0381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409-0929-43CC-BF4A-EDF7D841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PRINSIP KERJA FIBER OPTIC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6378-8AAD-4532-A601-8D2490493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awal</a:t>
            </a:r>
            <a:r>
              <a:rPr lang="en-ID" sz="3200" dirty="0"/>
              <a:t>/source yang </a:t>
            </a:r>
            <a:r>
              <a:rPr lang="en-ID" sz="3200" dirty="0" err="1"/>
              <a:t>berbentuk</a:t>
            </a:r>
            <a:r>
              <a:rPr lang="en-ID" sz="3200" dirty="0"/>
              <a:t>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listrik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pada transmitter </a:t>
            </a:r>
            <a:r>
              <a:rPr lang="en-ID" sz="3200" dirty="0" err="1"/>
              <a:t>diubah</a:t>
            </a:r>
            <a:r>
              <a:rPr lang="en-ID" sz="3200" dirty="0"/>
              <a:t> oleh </a:t>
            </a:r>
            <a:r>
              <a:rPr lang="en-ID" sz="3200" dirty="0" err="1"/>
              <a:t>tranducer</a:t>
            </a:r>
            <a:r>
              <a:rPr lang="en-ID" sz="3200" dirty="0"/>
              <a:t> electrooptic (</a:t>
            </a:r>
            <a:r>
              <a:rPr lang="en-ID" sz="3200" dirty="0" err="1"/>
              <a:t>Dioda</a:t>
            </a:r>
            <a:r>
              <a:rPr lang="en-ID" sz="3200" dirty="0"/>
              <a:t>/Laser </a:t>
            </a:r>
            <a:r>
              <a:rPr lang="en-ID" sz="3200" dirty="0" err="1"/>
              <a:t>Dioda</a:t>
            </a:r>
            <a:r>
              <a:rPr lang="en-ID" sz="3200" dirty="0"/>
              <a:t>) </a:t>
            </a:r>
            <a:r>
              <a:rPr lang="en-ID" sz="3200" dirty="0" err="1"/>
              <a:t>menjadi</a:t>
            </a:r>
            <a:r>
              <a:rPr lang="en-ID" sz="3200" dirty="0"/>
              <a:t> </a:t>
            </a:r>
            <a:r>
              <a:rPr lang="en-ID" sz="3200" dirty="0" err="1"/>
              <a:t>gelombang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. </a:t>
            </a:r>
          </a:p>
          <a:p>
            <a:pPr fontAlgn="base"/>
            <a:r>
              <a:rPr lang="en-ID" sz="3200" dirty="0" err="1"/>
              <a:t>Gelombang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 </a:t>
            </a:r>
            <a:r>
              <a:rPr lang="en-ID" sz="3200" dirty="0" err="1"/>
              <a:t>selanjutnya</a:t>
            </a:r>
            <a:r>
              <a:rPr lang="en-ID" sz="3200" dirty="0"/>
              <a:t> </a:t>
            </a:r>
            <a:r>
              <a:rPr lang="en-ID" sz="3200" dirty="0" err="1"/>
              <a:t>ditransmisikan</a:t>
            </a:r>
            <a:r>
              <a:rPr lang="en-ID" sz="3200" dirty="0"/>
              <a:t> </a:t>
            </a:r>
            <a:r>
              <a:rPr lang="en-ID" sz="3200" dirty="0" err="1"/>
              <a:t>melalui</a:t>
            </a:r>
            <a:r>
              <a:rPr lang="en-ID" sz="3200" dirty="0"/>
              <a:t> </a:t>
            </a:r>
            <a:r>
              <a:rPr lang="en-ID" sz="3200" dirty="0" err="1"/>
              <a:t>kabel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menuju</a:t>
            </a:r>
            <a:r>
              <a:rPr lang="en-ID" sz="3200" dirty="0"/>
              <a:t> </a:t>
            </a:r>
            <a:r>
              <a:rPr lang="en-ID" sz="3200" dirty="0" err="1"/>
              <a:t>penerima</a:t>
            </a:r>
            <a:r>
              <a:rPr lang="en-ID" sz="3200" dirty="0"/>
              <a:t>/receiver yang </a:t>
            </a:r>
            <a:r>
              <a:rPr lang="en-ID" sz="3200" dirty="0" err="1"/>
              <a:t>terletak</a:t>
            </a:r>
            <a:r>
              <a:rPr lang="en-ID" sz="3200" dirty="0"/>
              <a:t> pada </a:t>
            </a:r>
            <a:r>
              <a:rPr lang="en-ID" sz="3200" dirty="0" err="1"/>
              <a:t>ujung</a:t>
            </a:r>
            <a:r>
              <a:rPr lang="en-ID" sz="3200" dirty="0"/>
              <a:t> </a:t>
            </a:r>
            <a:r>
              <a:rPr lang="en-ID" sz="3200" dirty="0" err="1"/>
              <a:t>lainnya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. </a:t>
            </a:r>
          </a:p>
          <a:p>
            <a:pPr fontAlgn="base"/>
            <a:r>
              <a:rPr lang="en-ID" sz="3200" dirty="0"/>
              <a:t>Pada </a:t>
            </a:r>
            <a:r>
              <a:rPr lang="en-ID" sz="3200" dirty="0" err="1"/>
              <a:t>penerima</a:t>
            </a:r>
            <a:r>
              <a:rPr lang="en-ID" sz="3200" dirty="0"/>
              <a:t>/receiver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diubah</a:t>
            </a:r>
            <a:r>
              <a:rPr lang="en-ID" sz="3200" dirty="0"/>
              <a:t> oleh </a:t>
            </a:r>
            <a:r>
              <a:rPr lang="en-ID" sz="3200" dirty="0" err="1"/>
              <a:t>tranducer</a:t>
            </a:r>
            <a:r>
              <a:rPr lang="en-ID" sz="3200" dirty="0"/>
              <a:t> </a:t>
            </a:r>
            <a:r>
              <a:rPr lang="en-ID" sz="3200" dirty="0" err="1"/>
              <a:t>Optoelektronik</a:t>
            </a:r>
            <a:r>
              <a:rPr lang="en-ID" sz="3200" dirty="0"/>
              <a:t> (Photo </a:t>
            </a:r>
            <a:r>
              <a:rPr lang="en-ID" sz="3200" dirty="0" err="1"/>
              <a:t>Dioda</a:t>
            </a:r>
            <a:r>
              <a:rPr lang="en-ID" sz="3200" dirty="0"/>
              <a:t>) </a:t>
            </a:r>
            <a:r>
              <a:rPr lang="en-ID" sz="3200" dirty="0" err="1"/>
              <a:t>menjadi</a:t>
            </a:r>
            <a:r>
              <a:rPr lang="en-ID" sz="3200" dirty="0"/>
              <a:t>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elektris</a:t>
            </a:r>
            <a:r>
              <a:rPr lang="en-ID" sz="3200" dirty="0"/>
              <a:t> </a:t>
            </a:r>
            <a:r>
              <a:rPr lang="en-ID" sz="3200" dirty="0" err="1"/>
              <a:t>kembali</a:t>
            </a:r>
            <a:r>
              <a:rPr lang="en-ID" sz="3200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406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3D80-4B92-40C6-9209-10121AD5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FC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3B66-3621-4C63-8FBA-008D8C3A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sz="2800" b="1" dirty="0"/>
              <a:t>FC (</a:t>
            </a:r>
            <a:r>
              <a:rPr lang="en-ID" sz="2800" b="1" dirty="0" err="1"/>
              <a:t>Fiber</a:t>
            </a:r>
            <a:r>
              <a:rPr lang="en-ID" sz="2800" b="1" dirty="0"/>
              <a:t> Connector)</a:t>
            </a:r>
            <a:r>
              <a:rPr lang="en-ID" sz="2800" dirty="0"/>
              <a:t> 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single mode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akurasi</a:t>
            </a:r>
            <a:r>
              <a:rPr lang="en-ID" sz="2800" dirty="0"/>
              <a:t> yang </a:t>
            </a:r>
            <a:r>
              <a:rPr lang="en-ID" sz="2800" dirty="0" err="1"/>
              <a:t>sangat</a:t>
            </a:r>
            <a:r>
              <a:rPr lang="en-ID" sz="2800" dirty="0"/>
              <a:t> </a:t>
            </a:r>
            <a:r>
              <a:rPr lang="en-ID" sz="2800" dirty="0" err="1"/>
              <a:t>tinggi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menghubungkan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transmitter </a:t>
            </a:r>
            <a:r>
              <a:rPr lang="en-ID" sz="2800" dirty="0" err="1"/>
              <a:t>maupun</a:t>
            </a:r>
            <a:r>
              <a:rPr lang="en-ID" sz="2800" dirty="0"/>
              <a:t> receiver. Konektor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drat </a:t>
            </a:r>
            <a:r>
              <a:rPr lang="en-ID" sz="2800" dirty="0" err="1"/>
              <a:t>ulir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posisi</a:t>
            </a:r>
            <a:r>
              <a:rPr lang="en-ID" sz="2800" dirty="0"/>
              <a:t> yang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diatur</a:t>
            </a:r>
            <a:r>
              <a:rPr lang="en-ID" sz="2800" dirty="0"/>
              <a:t>, </a:t>
            </a:r>
            <a:r>
              <a:rPr lang="en-ID" sz="2800" dirty="0" err="1"/>
              <a:t>sehingga</a:t>
            </a:r>
            <a:r>
              <a:rPr lang="en-ID" sz="2800" dirty="0"/>
              <a:t> </a:t>
            </a:r>
            <a:r>
              <a:rPr lang="en-ID" sz="2800" dirty="0" err="1"/>
              <a:t>ketika</a:t>
            </a:r>
            <a:r>
              <a:rPr lang="en-ID" sz="2800" dirty="0"/>
              <a:t> </a:t>
            </a:r>
            <a:r>
              <a:rPr lang="en-ID" sz="2800" dirty="0" err="1"/>
              <a:t>dipasangkan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perangkat</a:t>
            </a:r>
            <a:r>
              <a:rPr lang="en-ID" sz="2800" dirty="0"/>
              <a:t> lain, </a:t>
            </a:r>
            <a:r>
              <a:rPr lang="en-ID" sz="2800" dirty="0" err="1"/>
              <a:t>akurasinya</a:t>
            </a:r>
            <a:r>
              <a:rPr lang="en-ID" sz="2800" dirty="0"/>
              <a:t>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mudah</a:t>
            </a:r>
            <a:r>
              <a:rPr lang="en-ID" sz="2800" dirty="0"/>
              <a:t> </a:t>
            </a:r>
            <a:r>
              <a:rPr lang="en-ID" sz="2800" dirty="0" err="1"/>
              <a:t>berubah</a:t>
            </a:r>
            <a:r>
              <a:rPr lang="en-ID" sz="2800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570AF-6F90-44D2-A3ED-EF722275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71" y="4867275"/>
            <a:ext cx="3048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79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4909-F4F1-4DD0-8B72-D5EA4675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SC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CB2B-1564-4D14-B619-2372065D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/>
              <a:t>SC (</a:t>
            </a:r>
            <a:r>
              <a:rPr lang="en-ID" sz="2800" b="1" dirty="0" err="1"/>
              <a:t>Subsciber</a:t>
            </a:r>
            <a:r>
              <a:rPr lang="en-ID" sz="2800" b="1" dirty="0"/>
              <a:t> Connector)</a:t>
            </a:r>
            <a:r>
              <a:rPr lang="en-ID" sz="2800" dirty="0"/>
              <a:t> 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single mode,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dicabut-pasang</a:t>
            </a:r>
            <a:r>
              <a:rPr lang="en-ID" sz="2800" dirty="0"/>
              <a:t>. Konektor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terlalu</a:t>
            </a:r>
            <a:r>
              <a:rPr lang="en-ID" sz="2800" dirty="0"/>
              <a:t> mahal, </a:t>
            </a:r>
            <a:r>
              <a:rPr lang="en-ID" sz="2800" dirty="0" err="1"/>
              <a:t>simpel</a:t>
            </a:r>
            <a:r>
              <a:rPr lang="en-ID" sz="2800" dirty="0"/>
              <a:t>, dan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diatur</a:t>
            </a:r>
            <a:r>
              <a:rPr lang="en-ID" sz="2800" dirty="0"/>
              <a:t> </a:t>
            </a:r>
            <a:r>
              <a:rPr lang="en-ID" sz="2800" dirty="0" err="1"/>
              <a:t>secara</a:t>
            </a:r>
            <a:r>
              <a:rPr lang="en-ID" sz="2800" dirty="0"/>
              <a:t> manual dan juga </a:t>
            </a:r>
            <a:r>
              <a:rPr lang="en-ID" sz="2800" dirty="0" err="1"/>
              <a:t>kecepatanpengiriman</a:t>
            </a:r>
            <a:r>
              <a:rPr lang="en-ID" sz="2800" dirty="0"/>
              <a:t> </a:t>
            </a:r>
            <a:r>
              <a:rPr lang="en-ID" sz="2800" dirty="0" err="1"/>
              <a:t>akurasinya</a:t>
            </a:r>
            <a:r>
              <a:rPr lang="en-ID" sz="2800" dirty="0"/>
              <a:t> </a:t>
            </a:r>
            <a:r>
              <a:rPr lang="en-ID" sz="2800" dirty="0" err="1"/>
              <a:t>baik</a:t>
            </a:r>
            <a:r>
              <a:rPr lang="en-ID" sz="2800" dirty="0"/>
              <a:t> </a:t>
            </a:r>
            <a:r>
              <a:rPr lang="en-ID" sz="2800" dirty="0" err="1"/>
              <a:t>bila</a:t>
            </a:r>
            <a:r>
              <a:rPr lang="en-ID" sz="2800" dirty="0"/>
              <a:t> </a:t>
            </a:r>
            <a:r>
              <a:rPr lang="en-ID" sz="2800" dirty="0" err="1"/>
              <a:t>dipasangkan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perangkat</a:t>
            </a:r>
            <a:r>
              <a:rPr lang="en-ID" sz="2800" dirty="0"/>
              <a:t> lain.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8469D-9E8F-4DD0-B997-5459DA65E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4" y="4481965"/>
            <a:ext cx="3033237" cy="23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1DAF-57E1-455D-81BD-46F450A0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ST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F9A19-9D5C-44CD-8220-801ECC44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/>
              <a:t>ST (Straight Tip)</a:t>
            </a:r>
            <a:r>
              <a:rPr lang="en-ID" sz="2800" dirty="0"/>
              <a:t> </a:t>
            </a:r>
            <a:r>
              <a:rPr lang="en-ID" sz="2800" dirty="0" err="1"/>
              <a:t>bentuknya</a:t>
            </a:r>
            <a:r>
              <a:rPr lang="en-ID" sz="2800" dirty="0"/>
              <a:t> </a:t>
            </a:r>
            <a:r>
              <a:rPr lang="en-ID" sz="2800" dirty="0" err="1"/>
              <a:t>seperti</a:t>
            </a:r>
            <a:r>
              <a:rPr lang="en-ID" sz="2800" dirty="0"/>
              <a:t> bayonet </a:t>
            </a:r>
            <a:r>
              <a:rPr lang="en-ID" sz="2800" dirty="0" err="1"/>
              <a:t>berkunci</a:t>
            </a:r>
            <a:r>
              <a:rPr lang="en-ID" sz="2800" dirty="0"/>
              <a:t> </a:t>
            </a:r>
            <a:r>
              <a:rPr lang="en-ID" sz="2800" dirty="0" err="1"/>
              <a:t>hampir</a:t>
            </a:r>
            <a:r>
              <a:rPr lang="en-ID" sz="2800" dirty="0"/>
              <a:t> </a:t>
            </a:r>
            <a:r>
              <a:rPr lang="en-ID" sz="2800" dirty="0" err="1"/>
              <a:t>mirip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konektor</a:t>
            </a:r>
            <a:r>
              <a:rPr lang="en-ID" sz="2800" dirty="0"/>
              <a:t> BNC. </a:t>
            </a:r>
            <a:r>
              <a:rPr lang="en-ID" sz="2800" dirty="0" err="1"/>
              <a:t>Sangat</a:t>
            </a:r>
            <a:r>
              <a:rPr lang="en-ID" sz="2800" dirty="0"/>
              <a:t> </a:t>
            </a:r>
            <a:r>
              <a:rPr lang="en-ID" sz="2800" dirty="0" err="1"/>
              <a:t>umum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baik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multi mode </a:t>
            </a:r>
            <a:r>
              <a:rPr lang="en-ID" sz="2800" dirty="0" err="1"/>
              <a:t>maupun</a:t>
            </a:r>
            <a:r>
              <a:rPr lang="en-ID" sz="2800" dirty="0"/>
              <a:t> single mode. </a:t>
            </a:r>
            <a:r>
              <a:rPr lang="en-ID" sz="2800" dirty="0" err="1"/>
              <a:t>Sangat</a:t>
            </a:r>
            <a:r>
              <a:rPr lang="en-ID" sz="2800" dirty="0"/>
              <a:t> </a:t>
            </a:r>
            <a:r>
              <a:rPr lang="en-ID" sz="2800" dirty="0" err="1"/>
              <a:t>mudah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baik</a:t>
            </a:r>
            <a:r>
              <a:rPr lang="en-ID" sz="2800" dirty="0"/>
              <a:t> </a:t>
            </a:r>
            <a:r>
              <a:rPr lang="en-ID" sz="2800" dirty="0" err="1"/>
              <a:t>dipasang</a:t>
            </a:r>
            <a:r>
              <a:rPr lang="en-ID" sz="2800" dirty="0"/>
              <a:t> </a:t>
            </a:r>
            <a:r>
              <a:rPr lang="en-ID" sz="2800" dirty="0" err="1"/>
              <a:t>maupun</a:t>
            </a:r>
            <a:r>
              <a:rPr lang="en-ID" sz="2800" dirty="0"/>
              <a:t> </a:t>
            </a:r>
            <a:r>
              <a:rPr lang="en-ID" sz="2800" dirty="0" err="1"/>
              <a:t>dicabut</a:t>
            </a:r>
            <a:r>
              <a:rPr lang="en-ID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A587-B706-458F-9D3B-E25E8E1F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867275"/>
            <a:ext cx="3048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9049-64CA-451B-8C8B-F0AC11A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</a:t>
            </a:r>
            <a:r>
              <a:rPr lang="en-ID" b="1" i="1" dirty="0" err="1"/>
              <a:t>Biconic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D0DE-82EF-4F5F-883F-CE5BA7EAD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 err="1"/>
              <a:t>Biconic</a:t>
            </a:r>
            <a:r>
              <a:rPr lang="en-ID" sz="2800" dirty="0"/>
              <a:t> Salah </a:t>
            </a:r>
            <a:r>
              <a:rPr lang="en-ID" sz="2800" dirty="0" err="1"/>
              <a:t>satu</a:t>
            </a:r>
            <a:r>
              <a:rPr lang="en-ID" sz="2800" dirty="0"/>
              <a:t> </a:t>
            </a:r>
            <a:r>
              <a:rPr lang="en-ID" sz="2800" dirty="0" err="1"/>
              <a:t>konektor</a:t>
            </a:r>
            <a:r>
              <a:rPr lang="en-ID" sz="2800" dirty="0"/>
              <a:t> yang kali </a:t>
            </a:r>
            <a:r>
              <a:rPr lang="en-ID" sz="2800" dirty="0" err="1"/>
              <a:t>pertama</a:t>
            </a:r>
            <a:r>
              <a:rPr lang="en-ID" sz="2800" dirty="0"/>
              <a:t> </a:t>
            </a:r>
            <a:r>
              <a:rPr lang="en-ID" sz="2800" dirty="0" err="1"/>
              <a:t>muncul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komunikasi</a:t>
            </a:r>
            <a:r>
              <a:rPr lang="en-ID" sz="2800" dirty="0"/>
              <a:t> </a:t>
            </a:r>
            <a:r>
              <a:rPr lang="en-ID" sz="2800" dirty="0" err="1"/>
              <a:t>fiber</a:t>
            </a:r>
            <a:r>
              <a:rPr lang="en-ID" sz="2800" dirty="0"/>
              <a:t> </a:t>
            </a:r>
            <a:r>
              <a:rPr lang="en-ID" sz="2800" dirty="0" err="1"/>
              <a:t>optik</a:t>
            </a:r>
            <a:r>
              <a:rPr lang="en-ID" sz="2800" dirty="0"/>
              <a:t>. </a:t>
            </a:r>
            <a:r>
              <a:rPr lang="en-ID" sz="2800" dirty="0" err="1"/>
              <a:t>Saat</a:t>
            </a:r>
            <a:r>
              <a:rPr lang="en-ID" sz="2800" dirty="0"/>
              <a:t>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sangat</a:t>
            </a:r>
            <a:r>
              <a:rPr lang="en-ID" sz="2800" dirty="0"/>
              <a:t> </a:t>
            </a:r>
            <a:r>
              <a:rPr lang="en-ID" sz="2800" dirty="0" err="1"/>
              <a:t>jarang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65260-C99F-4DC9-8405-A95E0CE5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129079"/>
            <a:ext cx="3379368" cy="2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27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EFA9-2E21-4867-8BFA-E2BAA3B0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D4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CF57-8D7F-4103-B79B-A43881B2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/>
              <a:t>D4 </a:t>
            </a:r>
            <a:r>
              <a:rPr lang="en-ID" sz="2800" dirty="0" err="1"/>
              <a:t>konektor</a:t>
            </a:r>
            <a:r>
              <a:rPr lang="en-ID" sz="2800" dirty="0"/>
              <a:t>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hampir</a:t>
            </a:r>
            <a:r>
              <a:rPr lang="en-ID" sz="2800" dirty="0"/>
              <a:t> </a:t>
            </a:r>
            <a:r>
              <a:rPr lang="en-ID" sz="2800" dirty="0" err="1"/>
              <a:t>mirip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FC </a:t>
            </a:r>
            <a:r>
              <a:rPr lang="en-ID" sz="2800" dirty="0" err="1"/>
              <a:t>hanya</a:t>
            </a:r>
            <a:r>
              <a:rPr lang="en-ID" sz="2800" dirty="0"/>
              <a:t> </a:t>
            </a:r>
            <a:r>
              <a:rPr lang="en-ID" sz="2800" dirty="0" err="1"/>
              <a:t>berbeda</a:t>
            </a:r>
            <a:r>
              <a:rPr lang="en-ID" sz="2800" dirty="0"/>
              <a:t> </a:t>
            </a:r>
            <a:r>
              <a:rPr lang="en-ID" sz="2800" dirty="0" err="1"/>
              <a:t>ukurannya</a:t>
            </a:r>
            <a:r>
              <a:rPr lang="en-ID" sz="2800" dirty="0"/>
              <a:t> </a:t>
            </a:r>
            <a:r>
              <a:rPr lang="en-ID" sz="2800" dirty="0" err="1"/>
              <a:t>saja</a:t>
            </a:r>
            <a:r>
              <a:rPr lang="en-ID" sz="2800" dirty="0"/>
              <a:t>. </a:t>
            </a:r>
            <a:r>
              <a:rPr lang="en-ID" sz="2800" dirty="0" err="1"/>
              <a:t>Perbedaannya</a:t>
            </a:r>
            <a:r>
              <a:rPr lang="en-ID" sz="2800" dirty="0"/>
              <a:t> </a:t>
            </a:r>
            <a:r>
              <a:rPr lang="en-ID" sz="2800" dirty="0" err="1"/>
              <a:t>sekitar</a:t>
            </a:r>
            <a:r>
              <a:rPr lang="en-ID" sz="2800" dirty="0"/>
              <a:t> 2 mm pada </a:t>
            </a:r>
            <a:r>
              <a:rPr lang="en-ID" sz="2800" dirty="0" err="1"/>
              <a:t>bagian</a:t>
            </a:r>
            <a:r>
              <a:rPr lang="en-ID" sz="2800" dirty="0"/>
              <a:t> </a:t>
            </a:r>
            <a:r>
              <a:rPr lang="en-ID" sz="2800" i="1" dirty="0"/>
              <a:t>ferrule</a:t>
            </a:r>
            <a:r>
              <a:rPr lang="en-ID" sz="2800" dirty="0"/>
              <a:t>-</a:t>
            </a:r>
            <a:r>
              <a:rPr lang="en-ID" sz="2800" dirty="0" err="1"/>
              <a:t>nya</a:t>
            </a:r>
            <a:endParaRPr lang="en-ID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5AE00-6EB1-4312-8592-3BD6CBC5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116114"/>
            <a:ext cx="2741886" cy="27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4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DCB2-D620-4B9E-972A-A916DE5F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SMA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8DEB-C2FC-4988-979B-BF5F001B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/>
              <a:t>SMA</a:t>
            </a:r>
            <a:r>
              <a:rPr lang="en-ID" sz="2800" dirty="0"/>
              <a:t> </a:t>
            </a:r>
            <a:r>
              <a:rPr lang="en-ID" sz="2800" dirty="0" err="1"/>
              <a:t>konektor</a:t>
            </a:r>
            <a:r>
              <a:rPr lang="en-ID" sz="2800" dirty="0"/>
              <a:t>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pendahulu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konektor</a:t>
            </a:r>
            <a:r>
              <a:rPr lang="en-ID" sz="2800" dirty="0"/>
              <a:t> ST yang </a:t>
            </a:r>
            <a:r>
              <a:rPr lang="en-ID" sz="2800" dirty="0" err="1"/>
              <a:t>sama-sama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penutup</a:t>
            </a:r>
            <a:r>
              <a:rPr lang="en-ID" sz="2800" dirty="0"/>
              <a:t> dan </a:t>
            </a:r>
            <a:r>
              <a:rPr lang="en-ID" sz="2800" dirty="0" err="1"/>
              <a:t>pelindung</a:t>
            </a:r>
            <a:r>
              <a:rPr lang="en-ID" sz="2800" dirty="0"/>
              <a:t>. </a:t>
            </a:r>
            <a:r>
              <a:rPr lang="en-ID" sz="2800" dirty="0" err="1"/>
              <a:t>Namun</a:t>
            </a:r>
            <a:r>
              <a:rPr lang="en-ID" sz="2800" dirty="0"/>
              <a:t> </a:t>
            </a:r>
            <a:r>
              <a:rPr lang="en-ID" sz="2800" dirty="0" err="1"/>
              <a:t>seiring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berkembangnya</a:t>
            </a:r>
            <a:r>
              <a:rPr lang="en-ID" sz="2800" dirty="0"/>
              <a:t> ST </a:t>
            </a:r>
            <a:r>
              <a:rPr lang="en-ID" sz="2800" dirty="0" err="1"/>
              <a:t>konektor</a:t>
            </a:r>
            <a:r>
              <a:rPr lang="en-ID" sz="2800" dirty="0"/>
              <a:t>, </a:t>
            </a:r>
            <a:r>
              <a:rPr lang="en-ID" sz="2800" dirty="0" err="1"/>
              <a:t>maka</a:t>
            </a:r>
            <a:r>
              <a:rPr lang="en-ID" sz="2800" dirty="0"/>
              <a:t> </a:t>
            </a:r>
            <a:r>
              <a:rPr lang="en-ID" sz="2800" dirty="0" err="1"/>
              <a:t>konektor</a:t>
            </a:r>
            <a:r>
              <a:rPr lang="en-ID" sz="2800" dirty="0"/>
              <a:t> </a:t>
            </a:r>
            <a:r>
              <a:rPr lang="en-ID" sz="2800" dirty="0" err="1"/>
              <a:t>ini</a:t>
            </a:r>
            <a:r>
              <a:rPr lang="en-ID" sz="2800" dirty="0"/>
              <a:t> </a:t>
            </a:r>
            <a:r>
              <a:rPr lang="en-ID" sz="2800" dirty="0" err="1"/>
              <a:t>sudah</a:t>
            </a:r>
            <a:r>
              <a:rPr lang="en-ID" sz="2800" dirty="0"/>
              <a:t>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berkembang</a:t>
            </a:r>
            <a:r>
              <a:rPr lang="en-ID" sz="2800" dirty="0"/>
              <a:t> </a:t>
            </a:r>
            <a:r>
              <a:rPr lang="en-ID" sz="2800" dirty="0" err="1"/>
              <a:t>lagi</a:t>
            </a:r>
            <a:r>
              <a:rPr lang="en-ID" sz="2800" dirty="0"/>
              <a:t> </a:t>
            </a:r>
            <a:r>
              <a:rPr lang="en-ID" sz="2800" dirty="0" err="1"/>
              <a:t>penggunaannya</a:t>
            </a:r>
            <a:r>
              <a:rPr lang="en-ID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B1A1C-18E2-4D68-8046-1326B1A9B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579968"/>
            <a:ext cx="3048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7844-FAEA-4B79-BB32-6CD907A0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LC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B2AC-5863-4F49-9D69-C4876152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1" dirty="0"/>
              <a:t>LC (Lucent Connector)</a:t>
            </a:r>
            <a:r>
              <a:rPr lang="en-ID" sz="2400" dirty="0"/>
              <a:t> 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konektor</a:t>
            </a:r>
            <a:r>
              <a:rPr lang="en-ID" sz="2400" dirty="0"/>
              <a:t> </a:t>
            </a:r>
            <a:r>
              <a:rPr lang="en-ID" sz="2400" dirty="0" err="1"/>
              <a:t>fiber</a:t>
            </a:r>
            <a:r>
              <a:rPr lang="en-ID" sz="2400" dirty="0"/>
              <a:t> </a:t>
            </a:r>
            <a:r>
              <a:rPr lang="en-ID" sz="2400" dirty="0" err="1"/>
              <a:t>optik</a:t>
            </a:r>
            <a:r>
              <a:rPr lang="en-ID" sz="2400" dirty="0"/>
              <a:t> yang pada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yang paling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menghubungkan</a:t>
            </a:r>
            <a:r>
              <a:rPr lang="en-ID" sz="2400" dirty="0"/>
              <a:t> </a:t>
            </a:r>
            <a:r>
              <a:rPr lang="en-ID" sz="2400" dirty="0" err="1"/>
              <a:t>antar</a:t>
            </a:r>
            <a:r>
              <a:rPr lang="en-ID" sz="2400" dirty="0"/>
              <a:t> switch </a:t>
            </a:r>
            <a:r>
              <a:rPr lang="en-ID" sz="2400" dirty="0" err="1"/>
              <a:t>menggunakan</a:t>
            </a:r>
            <a:r>
              <a:rPr lang="en-ID" sz="2400" dirty="0"/>
              <a:t> SFP,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konektor</a:t>
            </a:r>
            <a:r>
              <a:rPr lang="en-ID" sz="2400" dirty="0"/>
              <a:t> LC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dominan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2 </a:t>
            </a:r>
            <a:r>
              <a:rPr lang="en-ID" sz="2400" dirty="0" err="1"/>
              <a:t>cabang</a:t>
            </a:r>
            <a:r>
              <a:rPr lang="en-ID" sz="2400" dirty="0"/>
              <a:t> yang </a:t>
            </a:r>
            <a:r>
              <a:rPr lang="en-ID" sz="2400" dirty="0" err="1"/>
              <a:t>terpisah</a:t>
            </a:r>
            <a:r>
              <a:rPr lang="en-ID" sz="2400" dirty="0"/>
              <a:t> RX/TX, dan </a:t>
            </a:r>
            <a:r>
              <a:rPr lang="en-ID" sz="2400" dirty="0" err="1"/>
              <a:t>kabel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di </a:t>
            </a:r>
            <a:r>
              <a:rPr lang="en-ID" sz="2400" dirty="0" err="1"/>
              <a:t>gunakan</a:t>
            </a:r>
            <a:r>
              <a:rPr lang="en-ID" sz="2400" dirty="0"/>
              <a:t> juga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kabel</a:t>
            </a:r>
            <a:r>
              <a:rPr lang="en-ID" sz="2400" dirty="0"/>
              <a:t> </a:t>
            </a:r>
            <a:r>
              <a:rPr lang="en-ID" sz="2400" dirty="0" err="1"/>
              <a:t>fiber</a:t>
            </a:r>
            <a:r>
              <a:rPr lang="en-ID" sz="2400" dirty="0"/>
              <a:t> optic single mode dan multi mode.(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Konektor Patch Cord </a:t>
            </a:r>
            <a:r>
              <a:rPr lang="en-ID" sz="2400" dirty="0" err="1"/>
              <a:t>Fiber</a:t>
            </a:r>
            <a:r>
              <a:rPr lang="en-ID" sz="2400" dirty="0"/>
              <a:t> Optic).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1125C-9B26-43C6-AC6B-E463720E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71" y="4572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FC5E-BE49-400B-AF28-CE62F218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1" dirty="0"/>
              <a:t>Konektor FDDI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9556-A592-47FC-A639-DA62B9D4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2800" b="1" dirty="0"/>
              <a:t>FDDI (</a:t>
            </a:r>
            <a:r>
              <a:rPr lang="en-ID" sz="2800" b="1" dirty="0" err="1"/>
              <a:t>Fiber</a:t>
            </a:r>
            <a:r>
              <a:rPr lang="en-ID" sz="2800" b="1" dirty="0"/>
              <a:t> Distributed Data Interface)</a:t>
            </a:r>
            <a:r>
              <a:rPr lang="en-ID" sz="2800" dirty="0"/>
              <a:t> </a:t>
            </a:r>
            <a:r>
              <a:rPr lang="en-ID" sz="2800" dirty="0" err="1"/>
              <a:t>adalah</a:t>
            </a:r>
            <a:r>
              <a:rPr lang="en-ID" sz="2800" dirty="0"/>
              <a:t> interface </a:t>
            </a:r>
            <a:r>
              <a:rPr lang="en-ID" sz="2800" dirty="0" err="1"/>
              <a:t>jaringan</a:t>
            </a:r>
            <a:r>
              <a:rPr lang="en-ID" sz="2800" dirty="0"/>
              <a:t> </a:t>
            </a: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</a:t>
            </a:r>
            <a:r>
              <a:rPr lang="en-ID" sz="2800" dirty="0" err="1"/>
              <a:t>serat</a:t>
            </a:r>
            <a:r>
              <a:rPr lang="en-ID" sz="2800" dirty="0"/>
              <a:t> optic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kapasitas</a:t>
            </a:r>
            <a:r>
              <a:rPr lang="en-ID" sz="2800" dirty="0"/>
              <a:t> </a:t>
            </a:r>
            <a:r>
              <a:rPr lang="en-ID" sz="2800" dirty="0" err="1"/>
              <a:t>sampai</a:t>
            </a:r>
            <a:r>
              <a:rPr lang="en-ID" sz="2800" dirty="0"/>
              <a:t> 100Mbps, FDDI </a:t>
            </a:r>
            <a:r>
              <a:rPr lang="en-ID" sz="2800" dirty="0" err="1"/>
              <a:t>kebanyakan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</a:t>
            </a:r>
            <a:r>
              <a:rPr lang="en-ID" sz="2800" dirty="0" err="1"/>
              <a:t>teknologi</a:t>
            </a:r>
            <a:r>
              <a:rPr lang="en-ID" sz="2800" dirty="0"/>
              <a:t> backbone </a:t>
            </a:r>
            <a:r>
              <a:rPr lang="en-ID" sz="2800" dirty="0" err="1"/>
              <a:t>kecepatan</a:t>
            </a:r>
            <a:r>
              <a:rPr lang="en-ID" sz="2800" dirty="0"/>
              <a:t> </a:t>
            </a:r>
            <a:r>
              <a:rPr lang="en-ID" sz="2800" dirty="0" err="1"/>
              <a:t>tinggi</a:t>
            </a:r>
            <a:r>
              <a:rPr lang="en-ID" sz="2800" dirty="0"/>
              <a:t> oleh </a:t>
            </a:r>
            <a:r>
              <a:rPr lang="en-ID" sz="2800" dirty="0" err="1"/>
              <a:t>karena</a:t>
            </a:r>
            <a:r>
              <a:rPr lang="en-ID" sz="2800" dirty="0"/>
              <a:t> </a:t>
            </a:r>
            <a:r>
              <a:rPr lang="en-ID" sz="2800" dirty="0" err="1"/>
              <a:t>dukungannya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penyediaan</a:t>
            </a:r>
            <a:r>
              <a:rPr lang="en-ID" sz="2800" dirty="0"/>
              <a:t> bandwidth yang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besar</a:t>
            </a:r>
            <a:r>
              <a:rPr lang="en-ID" sz="2800" dirty="0"/>
              <a:t> </a:t>
            </a:r>
            <a:r>
              <a:rPr lang="en-ID" sz="2800" dirty="0" err="1"/>
              <a:t>daripada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</a:t>
            </a:r>
            <a:r>
              <a:rPr lang="en-ID" sz="2800" dirty="0" err="1"/>
              <a:t>tembaga</a:t>
            </a:r>
            <a:r>
              <a:rPr lang="en-ID" sz="2800" dirty="0"/>
              <a:t> </a:t>
            </a:r>
            <a:r>
              <a:rPr lang="en-ID" sz="2800" dirty="0" err="1"/>
              <a:t>biasa</a:t>
            </a:r>
            <a:r>
              <a:rPr lang="en-ID" sz="2800" dirty="0"/>
              <a:t>.</a:t>
            </a:r>
          </a:p>
          <a:p>
            <a:pPr marL="0" indent="0">
              <a:buNone/>
            </a:pPr>
            <a:br>
              <a:rPr lang="en-ID" dirty="0"/>
            </a:b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04D08-F3D9-46CD-AAB4-1976287E6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94" y="4731082"/>
            <a:ext cx="4174077" cy="212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C4A9-B219-4474-8EA9-1F5BEF40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024" y="86711"/>
            <a:ext cx="4968265" cy="89573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JENIS YANG LAIN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50306-D7D4-4EA8-8FA0-AF796F3C7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22" y="804041"/>
            <a:ext cx="6060668" cy="5967248"/>
          </a:xfrm>
        </p:spPr>
      </p:pic>
    </p:spTree>
    <p:extLst>
      <p:ext uri="{BB962C8B-B14F-4D97-AF65-F5344CB8AC3E}">
        <p14:creationId xmlns:p14="http://schemas.microsoft.com/office/powerpoint/2010/main" val="116024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6714-DDFF-41A8-B098-68F882514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sv-SE" sz="4800" b="1" dirty="0"/>
              <a:t>KONSEP K3 PENGGUNAAAN PERALATAN KERJA FIBER OPTIC</a:t>
            </a:r>
            <a:endParaRPr lang="en-ID" sz="4800" b="1" dirty="0"/>
          </a:p>
        </p:txBody>
      </p:sp>
    </p:spTree>
    <p:extLst>
      <p:ext uri="{BB962C8B-B14F-4D97-AF65-F5344CB8AC3E}">
        <p14:creationId xmlns:p14="http://schemas.microsoft.com/office/powerpoint/2010/main" val="200837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0ACB5E-0964-46B9-A792-626E0929A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75" y="1075497"/>
            <a:ext cx="9573250" cy="5007251"/>
          </a:xfrm>
        </p:spPr>
      </p:pic>
    </p:spTree>
    <p:extLst>
      <p:ext uri="{BB962C8B-B14F-4D97-AF65-F5344CB8AC3E}">
        <p14:creationId xmlns:p14="http://schemas.microsoft.com/office/powerpoint/2010/main" val="19469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2E43-9BCA-424E-8E84-9BF4704C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"/>
            <a:ext cx="11330735" cy="1316182"/>
          </a:xfrm>
        </p:spPr>
        <p:txBody>
          <a:bodyPr>
            <a:noAutofit/>
          </a:bodyPr>
          <a:lstStyle/>
          <a:p>
            <a:r>
              <a:rPr lang="sv-SE" sz="3600" b="1" dirty="0"/>
              <a:t>KONSEP K3</a:t>
            </a:r>
            <a:br>
              <a:rPr lang="sv-SE" sz="3600" b="1" dirty="0"/>
            </a:br>
            <a:r>
              <a:rPr lang="sv-SE" sz="2800" b="1" dirty="0"/>
              <a:t>(</a:t>
            </a:r>
            <a:r>
              <a:rPr lang="fi-FI" sz="2800" b="1" dirty="0"/>
              <a:t>KESEHATAN, KESELAMATAN, DAN KEAMANAN KERJA)</a:t>
            </a:r>
            <a:endParaRPr lang="en-ID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DCE4-90FA-450F-ABC3-AEE16189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16183"/>
            <a:ext cx="11689080" cy="5336077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ID" sz="2200" dirty="0"/>
              <a:t>A.    </a:t>
            </a:r>
            <a:r>
              <a:rPr lang="en-ID" sz="2200" dirty="0" err="1"/>
              <a:t>Keselamatan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 pada </a:t>
            </a:r>
            <a:r>
              <a:rPr lang="en-ID" sz="2200" dirty="0" err="1"/>
              <a:t>penyambungan</a:t>
            </a:r>
            <a:r>
              <a:rPr lang="en-ID" sz="2200" dirty="0"/>
              <a:t> </a:t>
            </a:r>
            <a:r>
              <a:rPr lang="en-ID" sz="2200" dirty="0" err="1"/>
              <a:t>fiber</a:t>
            </a:r>
            <a:r>
              <a:rPr lang="en-ID" sz="2200" dirty="0"/>
              <a:t> </a:t>
            </a:r>
            <a:r>
              <a:rPr lang="en-ID" sz="2200" dirty="0" err="1"/>
              <a:t>optik</a:t>
            </a:r>
            <a:r>
              <a:rPr lang="en-ID" sz="2200" dirty="0"/>
              <a:t>.</a:t>
            </a:r>
          </a:p>
          <a:p>
            <a:pPr marL="0" indent="0" algn="just">
              <a:buNone/>
            </a:pP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panyambungan</a:t>
            </a:r>
            <a:r>
              <a:rPr lang="en-ID" sz="2200" dirty="0"/>
              <a:t> </a:t>
            </a:r>
            <a:r>
              <a:rPr lang="en-ID" sz="2200" dirty="0" err="1"/>
              <a:t>fiber</a:t>
            </a:r>
            <a:r>
              <a:rPr lang="en-ID" sz="2200" dirty="0"/>
              <a:t> </a:t>
            </a:r>
            <a:r>
              <a:rPr lang="en-ID" sz="2200" dirty="0" err="1"/>
              <a:t>optik</a:t>
            </a:r>
            <a:r>
              <a:rPr lang="en-ID" sz="2200" dirty="0"/>
              <a:t> </a:t>
            </a:r>
            <a:r>
              <a:rPr lang="en-ID" sz="2200" dirty="0" err="1"/>
              <a:t>ada</a:t>
            </a:r>
            <a:r>
              <a:rPr lang="en-ID" sz="2200" dirty="0"/>
              <a:t> </a:t>
            </a:r>
            <a:r>
              <a:rPr lang="en-ID" sz="2200" dirty="0" err="1"/>
              <a:t>beberapa</a:t>
            </a:r>
            <a:r>
              <a:rPr lang="en-ID" sz="2200" dirty="0"/>
              <a:t> </a:t>
            </a:r>
            <a:r>
              <a:rPr lang="en-ID" sz="2200" dirty="0" err="1"/>
              <a:t>hal</a:t>
            </a:r>
            <a:r>
              <a:rPr lang="en-ID" sz="2200" dirty="0"/>
              <a:t> yang </a:t>
            </a:r>
            <a:r>
              <a:rPr lang="en-ID" sz="2200" dirty="0" err="1"/>
              <a:t>perlu</a:t>
            </a:r>
            <a:r>
              <a:rPr lang="en-ID" sz="2200" dirty="0"/>
              <a:t> </a:t>
            </a:r>
            <a:r>
              <a:rPr lang="en-ID" sz="2200" dirty="0" err="1"/>
              <a:t>diperhatikan</a:t>
            </a:r>
            <a:r>
              <a:rPr lang="en-ID" sz="2200" dirty="0"/>
              <a:t> </a:t>
            </a:r>
            <a:r>
              <a:rPr lang="en-ID" sz="2200" dirty="0" err="1"/>
              <a:t>yaitu</a:t>
            </a:r>
            <a:r>
              <a:rPr lang="en-ID" sz="2200" dirty="0"/>
              <a:t> :</a:t>
            </a:r>
          </a:p>
          <a:p>
            <a:pPr marL="0" indent="0" algn="just">
              <a:buNone/>
            </a:pPr>
            <a:r>
              <a:rPr lang="en-ID" sz="2200" dirty="0"/>
              <a:t>1.    </a:t>
            </a:r>
            <a:r>
              <a:rPr lang="en-ID" sz="2200" dirty="0" err="1"/>
              <a:t>Kebersihan</a:t>
            </a:r>
            <a:r>
              <a:rPr lang="en-ID" sz="2200" dirty="0"/>
              <a:t> </a:t>
            </a:r>
            <a:r>
              <a:rPr lang="en-ID" sz="2200" dirty="0" err="1"/>
              <a:t>tempat</a:t>
            </a:r>
            <a:r>
              <a:rPr lang="en-ID" sz="2200" dirty="0"/>
              <a:t> </a:t>
            </a:r>
            <a:r>
              <a:rPr lang="en-ID" sz="2200" dirty="0" err="1"/>
              <a:t>maupun</a:t>
            </a:r>
            <a:r>
              <a:rPr lang="en-ID" sz="2200" dirty="0"/>
              <a:t> </a:t>
            </a:r>
            <a:r>
              <a:rPr lang="en-ID" sz="2200" dirty="0" err="1"/>
              <a:t>alat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.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 err="1"/>
              <a:t>Sebelum</a:t>
            </a:r>
            <a:r>
              <a:rPr lang="en-ID" sz="2200" dirty="0"/>
              <a:t> </a:t>
            </a:r>
            <a:r>
              <a:rPr lang="en-ID" sz="2200" dirty="0" err="1"/>
              <a:t>bekerja</a:t>
            </a:r>
            <a:r>
              <a:rPr lang="en-ID" sz="2200" dirty="0"/>
              <a:t> </a:t>
            </a:r>
            <a:r>
              <a:rPr lang="en-ID" sz="2200" dirty="0" err="1"/>
              <a:t>yakinkan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 </a:t>
            </a:r>
            <a:r>
              <a:rPr lang="en-ID" sz="2200" dirty="0" err="1"/>
              <a:t>alat</a:t>
            </a:r>
            <a:r>
              <a:rPr lang="en-ID" sz="2200" dirty="0"/>
              <a:t> </a:t>
            </a:r>
            <a:r>
              <a:rPr lang="en-ID" sz="2200" dirty="0" err="1"/>
              <a:t>berfungsi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baik</a:t>
            </a:r>
            <a:r>
              <a:rPr lang="en-ID" sz="2200" dirty="0"/>
              <a:t> (</a:t>
            </a:r>
            <a:r>
              <a:rPr lang="en-ID" sz="2200" dirty="0" err="1"/>
              <a:t>sudah</a:t>
            </a:r>
            <a:r>
              <a:rPr lang="en-ID" sz="2200" dirty="0"/>
              <a:t> </a:t>
            </a:r>
            <a:r>
              <a:rPr lang="en-ID" sz="2200" dirty="0" err="1"/>
              <a:t>dikalibrasi</a:t>
            </a:r>
            <a:r>
              <a:rPr lang="en-ID" sz="2200" dirty="0"/>
              <a:t>)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 err="1"/>
              <a:t>Tempat</a:t>
            </a:r>
            <a:r>
              <a:rPr lang="en-ID" sz="2200" dirty="0"/>
              <a:t> dan </a:t>
            </a:r>
            <a:r>
              <a:rPr lang="en-ID" sz="2200" dirty="0" err="1"/>
              <a:t>alat</a:t>
            </a:r>
            <a:r>
              <a:rPr lang="en-ID" sz="2200" dirty="0"/>
              <a:t> </a:t>
            </a:r>
            <a:r>
              <a:rPr lang="en-ID" sz="2200" dirty="0" err="1"/>
              <a:t>bekerja</a:t>
            </a:r>
            <a:r>
              <a:rPr lang="en-ID" sz="2200" dirty="0"/>
              <a:t> </a:t>
            </a:r>
            <a:r>
              <a:rPr lang="en-ID" sz="2200" dirty="0" err="1"/>
              <a:t>harus</a:t>
            </a:r>
            <a:r>
              <a:rPr lang="en-ID" sz="2200" dirty="0"/>
              <a:t> </a:t>
            </a:r>
            <a:r>
              <a:rPr lang="en-ID" sz="2200" dirty="0" err="1"/>
              <a:t>bersih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debu</a:t>
            </a:r>
            <a:r>
              <a:rPr lang="en-ID" sz="2200" dirty="0"/>
              <a:t> </a:t>
            </a:r>
            <a:r>
              <a:rPr lang="en-ID" sz="2200" dirty="0" err="1"/>
              <a:t>atau</a:t>
            </a:r>
            <a:r>
              <a:rPr lang="en-ID" sz="2200" dirty="0"/>
              <a:t> </a:t>
            </a:r>
            <a:r>
              <a:rPr lang="en-ID" sz="2200" dirty="0" err="1"/>
              <a:t>kotoran</a:t>
            </a:r>
            <a:r>
              <a:rPr lang="en-ID" sz="2200" dirty="0"/>
              <a:t> yang lain.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/>
              <a:t>Setelah </a:t>
            </a:r>
            <a:r>
              <a:rPr lang="en-ID" sz="2200" dirty="0" err="1"/>
              <a:t>selesai</a:t>
            </a:r>
            <a:r>
              <a:rPr lang="en-ID" sz="2200" dirty="0"/>
              <a:t> </a:t>
            </a:r>
            <a:r>
              <a:rPr lang="en-ID" sz="2200" dirty="0" err="1"/>
              <a:t>bekerja</a:t>
            </a:r>
            <a:r>
              <a:rPr lang="en-ID" sz="2200" dirty="0"/>
              <a:t> </a:t>
            </a:r>
            <a:r>
              <a:rPr lang="en-ID" sz="2200" dirty="0" err="1"/>
              <a:t>alat</a:t>
            </a:r>
            <a:r>
              <a:rPr lang="en-ID" sz="2200" dirty="0"/>
              <a:t> dan </a:t>
            </a:r>
            <a:r>
              <a:rPr lang="en-ID" sz="2200" dirty="0" err="1"/>
              <a:t>tempat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 </a:t>
            </a:r>
            <a:r>
              <a:rPr lang="en-ID" sz="2200" dirty="0" err="1"/>
              <a:t>dibersihkan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sisa</a:t>
            </a:r>
            <a:r>
              <a:rPr lang="en-ID" sz="2200" dirty="0"/>
              <a:t> </a:t>
            </a:r>
            <a:r>
              <a:rPr lang="en-ID" sz="2200" dirty="0" err="1"/>
              <a:t>pekerjaan</a:t>
            </a:r>
            <a:r>
              <a:rPr lang="en-ID" sz="2200" dirty="0"/>
              <a:t> </a:t>
            </a:r>
            <a:r>
              <a:rPr lang="en-ID" sz="2200" dirty="0" err="1"/>
              <a:t>seperti</a:t>
            </a:r>
            <a:r>
              <a:rPr lang="en-ID" sz="2200" dirty="0"/>
              <a:t> </a:t>
            </a:r>
            <a:r>
              <a:rPr lang="en-ID" sz="2200" dirty="0" err="1"/>
              <a:t>potongan</a:t>
            </a:r>
            <a:r>
              <a:rPr lang="en-ID" sz="2200" dirty="0"/>
              <a:t> </a:t>
            </a:r>
            <a:r>
              <a:rPr lang="en-ID" sz="2200" dirty="0" err="1"/>
              <a:t>optik</a:t>
            </a:r>
            <a:r>
              <a:rPr lang="en-ID" sz="2200" dirty="0"/>
              <a:t>, jelly yang </a:t>
            </a:r>
            <a:r>
              <a:rPr lang="en-ID" sz="2200" dirty="0" err="1"/>
              <a:t>menempel</a:t>
            </a:r>
            <a:r>
              <a:rPr lang="en-ID" sz="2200" dirty="0"/>
              <a:t> dan </a:t>
            </a:r>
            <a:r>
              <a:rPr lang="en-ID" sz="2200" dirty="0" err="1"/>
              <a:t>kotoran</a:t>
            </a:r>
            <a:r>
              <a:rPr lang="en-ID" sz="2200" dirty="0"/>
              <a:t> </a:t>
            </a:r>
            <a:r>
              <a:rPr lang="en-ID" sz="2200" dirty="0" err="1"/>
              <a:t>lainnya</a:t>
            </a:r>
            <a:r>
              <a:rPr lang="en-ID" sz="2200" dirty="0"/>
              <a:t>.</a:t>
            </a:r>
          </a:p>
          <a:p>
            <a:pPr marL="0" indent="0" algn="just">
              <a:buNone/>
            </a:pPr>
            <a:r>
              <a:rPr lang="en-ID" sz="2200" dirty="0"/>
              <a:t>2.    </a:t>
            </a:r>
            <a:r>
              <a:rPr lang="en-ID" sz="2200" dirty="0" err="1"/>
              <a:t>Kelengkapan</a:t>
            </a:r>
            <a:r>
              <a:rPr lang="en-ID" sz="2200" dirty="0"/>
              <a:t> </a:t>
            </a:r>
            <a:r>
              <a:rPr lang="en-ID" sz="2200" dirty="0" err="1"/>
              <a:t>keselamatan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endParaRPr lang="en-ID" sz="2200" dirty="0"/>
          </a:p>
          <a:p>
            <a:pPr marL="0" indent="0" algn="just">
              <a:buNone/>
            </a:pPr>
            <a:r>
              <a:rPr lang="en-ID" sz="2200" dirty="0" err="1"/>
              <a:t>Pekerjaan</a:t>
            </a:r>
            <a:r>
              <a:rPr lang="en-ID" sz="2200" dirty="0"/>
              <a:t> </a:t>
            </a:r>
            <a:r>
              <a:rPr lang="en-ID" sz="2200" dirty="0" err="1"/>
              <a:t>penyambungan</a:t>
            </a:r>
            <a:r>
              <a:rPr lang="en-ID" sz="2200" dirty="0"/>
              <a:t> </a:t>
            </a:r>
            <a:r>
              <a:rPr lang="en-ID" sz="2200" dirty="0" err="1"/>
              <a:t>optik</a:t>
            </a:r>
            <a:r>
              <a:rPr lang="en-ID" sz="2200" dirty="0"/>
              <a:t> </a:t>
            </a:r>
            <a:r>
              <a:rPr lang="en-ID" sz="2200" dirty="0" err="1"/>
              <a:t>baik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penangan</a:t>
            </a:r>
            <a:r>
              <a:rPr lang="en-ID" sz="2200" dirty="0"/>
              <a:t> closure / </a:t>
            </a:r>
            <a:r>
              <a:rPr lang="en-ID" sz="2200" dirty="0" err="1"/>
              <a:t>sarana</a:t>
            </a:r>
            <a:r>
              <a:rPr lang="en-ID" sz="2200" dirty="0"/>
              <a:t> </a:t>
            </a:r>
            <a:r>
              <a:rPr lang="en-ID" sz="2200" dirty="0" err="1"/>
              <a:t>alat</a:t>
            </a:r>
            <a:r>
              <a:rPr lang="en-ID" sz="2200" dirty="0"/>
              <a:t> </a:t>
            </a:r>
            <a:r>
              <a:rPr lang="en-ID" sz="2200" dirty="0" err="1"/>
              <a:t>sambung</a:t>
            </a:r>
            <a:r>
              <a:rPr lang="en-ID" sz="2200" dirty="0"/>
              <a:t> </a:t>
            </a:r>
            <a:r>
              <a:rPr lang="en-ID" sz="2200" dirty="0" err="1"/>
              <a:t>maupun</a:t>
            </a:r>
            <a:r>
              <a:rPr lang="en-ID" sz="2200" dirty="0"/>
              <a:t> </a:t>
            </a:r>
            <a:r>
              <a:rPr lang="en-ID" sz="2200" dirty="0" err="1"/>
              <a:t>penyambungan</a:t>
            </a:r>
            <a:r>
              <a:rPr lang="en-ID" sz="2200" dirty="0"/>
              <a:t> </a:t>
            </a:r>
            <a:r>
              <a:rPr lang="en-ID" sz="2200" dirty="0" err="1"/>
              <a:t>fiber</a:t>
            </a:r>
            <a:r>
              <a:rPr lang="en-ID" sz="2200" dirty="0"/>
              <a:t> </a:t>
            </a:r>
            <a:r>
              <a:rPr lang="en-ID" sz="2200" dirty="0" err="1"/>
              <a:t>mempunyai</a:t>
            </a:r>
            <a:r>
              <a:rPr lang="en-ID" sz="2200" dirty="0"/>
              <a:t> </a:t>
            </a:r>
            <a:r>
              <a:rPr lang="en-ID" sz="2200" dirty="0" err="1"/>
              <a:t>beberapa</a:t>
            </a:r>
            <a:r>
              <a:rPr lang="en-ID" sz="2200" dirty="0"/>
              <a:t> </a:t>
            </a:r>
            <a:r>
              <a:rPr lang="en-ID" sz="2200" dirty="0" err="1"/>
              <a:t>kelengkapan</a:t>
            </a:r>
            <a:r>
              <a:rPr lang="en-ID" sz="2200" dirty="0"/>
              <a:t> </a:t>
            </a:r>
            <a:r>
              <a:rPr lang="en-ID" sz="2200" dirty="0" err="1"/>
              <a:t>keselamatan</a:t>
            </a:r>
            <a:r>
              <a:rPr lang="en-ID" sz="2200" dirty="0"/>
              <a:t> </a:t>
            </a:r>
            <a:r>
              <a:rPr lang="en-ID" sz="2200" dirty="0" err="1"/>
              <a:t>kerja</a:t>
            </a:r>
            <a:r>
              <a:rPr lang="en-ID" sz="2200" dirty="0"/>
              <a:t> </a:t>
            </a:r>
            <a:r>
              <a:rPr lang="en-ID" sz="2200" dirty="0" err="1"/>
              <a:t>yaitu</a:t>
            </a:r>
            <a:r>
              <a:rPr lang="en-ID" sz="2200" dirty="0"/>
              <a:t>: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 err="1"/>
              <a:t>Sarung</a:t>
            </a:r>
            <a:r>
              <a:rPr lang="en-ID" sz="2200" dirty="0"/>
              <a:t> </a:t>
            </a:r>
            <a:r>
              <a:rPr lang="en-ID" sz="2200" dirty="0" err="1"/>
              <a:t>tangan</a:t>
            </a:r>
            <a:r>
              <a:rPr lang="en-ID" sz="2200" dirty="0"/>
              <a:t>.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 err="1"/>
              <a:t>Isolasi</a:t>
            </a:r>
            <a:r>
              <a:rPr lang="en-ID" sz="2200" dirty="0"/>
              <a:t> / Lak ban.</a:t>
            </a:r>
          </a:p>
          <a:p>
            <a:pPr marL="442913" indent="-179388" algn="just">
              <a:buFont typeface="Corbel" panose="020B0503020204020204" pitchFamily="34" charset="0"/>
              <a:buChar char="-"/>
            </a:pPr>
            <a:r>
              <a:rPr lang="en-ID" sz="2200" dirty="0" err="1"/>
              <a:t>Kacamata</a:t>
            </a:r>
            <a:r>
              <a:rPr lang="en-ID" sz="2200" dirty="0"/>
              <a:t> </a:t>
            </a:r>
            <a:r>
              <a:rPr lang="en-ID" sz="2200" dirty="0" err="1"/>
              <a:t>pelindung</a:t>
            </a:r>
            <a:r>
              <a:rPr lang="en-ID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698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7D73-B641-4AA7-A74F-6F2C67DB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304800"/>
            <a:ext cx="11310851" cy="6248400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D" dirty="0"/>
              <a:t>3.    </a:t>
            </a:r>
            <a:r>
              <a:rPr lang="en-ID" dirty="0" err="1"/>
              <a:t>Urutan</a:t>
            </a:r>
            <a:r>
              <a:rPr lang="en-ID" dirty="0"/>
              <a:t> proses </a:t>
            </a:r>
            <a:r>
              <a:rPr lang="en-ID" dirty="0" err="1"/>
              <a:t>penyambungan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  <a:p>
            <a:pPr>
              <a:lnSpc>
                <a:spcPct val="110000"/>
              </a:lnSpc>
            </a:pP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penangan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dan </a:t>
            </a:r>
            <a:r>
              <a:rPr lang="en-ID" dirty="0" err="1"/>
              <a:t>sarana</a:t>
            </a:r>
            <a:r>
              <a:rPr lang="en-ID" dirty="0"/>
              <a:t> </a:t>
            </a:r>
            <a:r>
              <a:rPr lang="en-ID" dirty="0" err="1"/>
              <a:t>sambung</a:t>
            </a:r>
            <a:r>
              <a:rPr lang="en-ID" dirty="0"/>
              <a:t> </a:t>
            </a:r>
            <a:r>
              <a:rPr lang="en-ID" dirty="0" err="1"/>
              <a:t>kabel</a:t>
            </a:r>
            <a:endParaRPr lang="en-ID" dirty="0"/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/ </a:t>
            </a:r>
            <a:r>
              <a:rPr lang="en-ID" dirty="0" err="1"/>
              <a:t>perkakas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benar</a:t>
            </a:r>
            <a:r>
              <a:rPr lang="en-ID" dirty="0"/>
              <a:t>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Memakai</a:t>
            </a:r>
            <a:r>
              <a:rPr lang="en-ID" dirty="0"/>
              <a:t> </a:t>
            </a:r>
            <a:r>
              <a:rPr lang="en-ID" dirty="0" err="1"/>
              <a:t>sarung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penarikan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, </a:t>
            </a:r>
            <a:r>
              <a:rPr lang="en-ID" dirty="0" err="1"/>
              <a:t>pengupasan</a:t>
            </a:r>
            <a:r>
              <a:rPr lang="en-ID" dirty="0"/>
              <a:t> </a:t>
            </a:r>
            <a:r>
              <a:rPr lang="en-ID" dirty="0" err="1"/>
              <a:t>kulit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, </a:t>
            </a:r>
            <a:r>
              <a:rPr lang="en-ID" dirty="0" err="1"/>
              <a:t>terminasi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Perhatikan</a:t>
            </a:r>
            <a:r>
              <a:rPr lang="en-ID" dirty="0"/>
              <a:t> </a:t>
            </a:r>
            <a:r>
              <a:rPr lang="en-ID" dirty="0" err="1"/>
              <a:t>lekuk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pada </a:t>
            </a:r>
            <a:r>
              <a:rPr lang="en-ID" dirty="0" err="1"/>
              <a:t>rute</a:t>
            </a:r>
            <a:r>
              <a:rPr lang="en-ID" dirty="0"/>
              <a:t> </a:t>
            </a:r>
            <a:r>
              <a:rPr lang="en-ID" dirty="0" err="1"/>
              <a:t>menikung</a:t>
            </a:r>
            <a:r>
              <a:rPr lang="en-ID" dirty="0"/>
              <a:t>, </a:t>
            </a:r>
            <a:r>
              <a:rPr lang="en-ID" dirty="0" err="1"/>
              <a:t>perhatikan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bending </a:t>
            </a:r>
            <a:r>
              <a:rPr lang="en-ID" dirty="0" err="1"/>
              <a:t>kabel</a:t>
            </a:r>
            <a:r>
              <a:rPr lang="en-ID" dirty="0"/>
              <a:t>.</a:t>
            </a:r>
          </a:p>
          <a:p>
            <a:pPr algn="just">
              <a:lnSpc>
                <a:spcPct val="110000"/>
              </a:lnSpc>
            </a:pP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penyambungan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(</a:t>
            </a:r>
            <a:r>
              <a:rPr lang="en-ID" dirty="0" err="1"/>
              <a:t>serat</a:t>
            </a:r>
            <a:r>
              <a:rPr lang="en-ID" dirty="0"/>
              <a:t>) </a:t>
            </a:r>
            <a:r>
              <a:rPr lang="en-ID" dirty="0" err="1"/>
              <a:t>optik</a:t>
            </a:r>
            <a:endParaRPr lang="en-ID" dirty="0"/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Gunakanlah</a:t>
            </a:r>
            <a:r>
              <a:rPr lang="en-ID" dirty="0"/>
              <a:t> </a:t>
            </a:r>
            <a:r>
              <a:rPr lang="en-ID" dirty="0" err="1"/>
              <a:t>sarung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kacamata</a:t>
            </a:r>
            <a:r>
              <a:rPr lang="en-ID" dirty="0"/>
              <a:t> </a:t>
            </a:r>
            <a:r>
              <a:rPr lang="en-ID" dirty="0" err="1"/>
              <a:t>pelindung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(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).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Sisa</a:t>
            </a:r>
            <a:r>
              <a:rPr lang="en-ID" dirty="0"/>
              <a:t> </a:t>
            </a:r>
            <a:r>
              <a:rPr lang="en-ID" dirty="0" err="1"/>
              <a:t>potongan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</a:t>
            </a:r>
            <a:r>
              <a:rPr lang="en-ID" dirty="0" err="1"/>
              <a:t>dibersihkan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lack band dan </a:t>
            </a:r>
            <a:r>
              <a:rPr lang="en-ID" dirty="0" err="1"/>
              <a:t>dibungkus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lack band,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dibuang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menyentuh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dikupas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 </a:t>
            </a:r>
            <a:r>
              <a:rPr lang="en-ID" dirty="0" err="1"/>
              <a:t>telanjang</a:t>
            </a:r>
            <a:r>
              <a:rPr lang="en-ID" dirty="0"/>
              <a:t>.</a:t>
            </a:r>
          </a:p>
          <a:p>
            <a:pPr marL="539750" indent="-276225" algn="just">
              <a:lnSpc>
                <a:spcPct val="110000"/>
              </a:lnSpc>
              <a:buFont typeface="Corbel" panose="020B0503020204020204" pitchFamily="34" charset="0"/>
              <a:buChar char="-"/>
            </a:pP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meniup</a:t>
            </a:r>
            <a:r>
              <a:rPr lang="en-ID" dirty="0"/>
              <a:t> </a:t>
            </a:r>
            <a:r>
              <a:rPr lang="en-ID" dirty="0" err="1"/>
              <a:t>potongan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401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3619-05F3-42C9-BA04-42D6972C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4799"/>
            <a:ext cx="10959925" cy="6276110"/>
          </a:xfrm>
        </p:spPr>
        <p:txBody>
          <a:bodyPr anchor="t"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D" dirty="0"/>
              <a:t>B.    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di </a:t>
            </a:r>
            <a:r>
              <a:rPr lang="en-ID" dirty="0" err="1"/>
              <a:t>jalan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Hal-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dipenuhi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di </a:t>
            </a:r>
            <a:r>
              <a:rPr lang="en-ID" dirty="0" err="1"/>
              <a:t>jalan</a:t>
            </a:r>
            <a:r>
              <a:rPr lang="en-ID" dirty="0"/>
              <a:t>, </a:t>
            </a:r>
            <a:r>
              <a:rPr lang="en-ID" dirty="0" err="1"/>
              <a:t>sbb</a:t>
            </a:r>
            <a:r>
              <a:rPr lang="en-ID" dirty="0"/>
              <a:t>:</a:t>
            </a:r>
          </a:p>
          <a:p>
            <a:pPr marL="0" indent="0" algn="just">
              <a:buNone/>
            </a:pPr>
            <a:r>
              <a:rPr lang="en-ID" dirty="0"/>
              <a:t>1.    </a:t>
            </a:r>
            <a:r>
              <a:rPr lang="en-ID" dirty="0" err="1"/>
              <a:t>Perijinan</a:t>
            </a:r>
            <a:endParaRPr lang="en-ID" dirty="0"/>
          </a:p>
          <a:p>
            <a:pPr marL="0" indent="0" algn="just">
              <a:buNone/>
            </a:pPr>
            <a:r>
              <a:rPr lang="en-ID" dirty="0"/>
              <a:t>2.    </a:t>
            </a:r>
            <a:r>
              <a:rPr lang="en-ID" dirty="0" err="1"/>
              <a:t>Kewajiban</a:t>
            </a:r>
            <a:r>
              <a:rPr lang="en-ID" dirty="0"/>
              <a:t> </a:t>
            </a:r>
            <a:r>
              <a:rPr lang="en-ID" dirty="0" err="1"/>
              <a:t>penanggung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lapangan</a:t>
            </a:r>
            <a:endParaRPr lang="en-ID" dirty="0"/>
          </a:p>
          <a:p>
            <a:pPr marL="0" indent="0" algn="just">
              <a:buNone/>
            </a:pPr>
            <a:r>
              <a:rPr lang="en-ID" dirty="0"/>
              <a:t>	1)   </a:t>
            </a:r>
            <a:r>
              <a:rPr lang="en-ID" dirty="0" err="1"/>
              <a:t>Memprediksi</a:t>
            </a:r>
            <a:r>
              <a:rPr lang="en-ID" dirty="0"/>
              <a:t> </a:t>
            </a:r>
            <a:r>
              <a:rPr lang="en-ID" dirty="0" err="1"/>
              <a:t>arus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jam </a:t>
            </a:r>
            <a:r>
              <a:rPr lang="en-ID" dirty="0" err="1"/>
              <a:t>sibuk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2)  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masuknya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3)   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menempatkan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</a:t>
            </a:r>
            <a:r>
              <a:rPr lang="en-ID" dirty="0" err="1"/>
              <a:t>lalu-lintas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3.    </a:t>
            </a:r>
            <a:r>
              <a:rPr lang="en-ID" dirty="0" err="1"/>
              <a:t>Penempatan</a:t>
            </a:r>
            <a:r>
              <a:rPr lang="en-ID" dirty="0"/>
              <a:t> material dan </a:t>
            </a:r>
            <a:r>
              <a:rPr lang="en-ID" dirty="0" err="1"/>
              <a:t>peralatan</a:t>
            </a:r>
            <a:r>
              <a:rPr lang="en-ID" dirty="0"/>
              <a:t> </a:t>
            </a:r>
            <a:r>
              <a:rPr lang="en-ID" dirty="0" err="1"/>
              <a:t>kerja</a:t>
            </a:r>
            <a:endParaRPr lang="en-ID" dirty="0"/>
          </a:p>
          <a:p>
            <a:pPr marL="0" indent="0" algn="just">
              <a:buNone/>
            </a:pPr>
            <a:r>
              <a:rPr lang="en-ID" dirty="0"/>
              <a:t>	1)   </a:t>
            </a:r>
            <a:r>
              <a:rPr lang="en-ID" dirty="0" err="1"/>
              <a:t>Atur</a:t>
            </a:r>
            <a:r>
              <a:rPr lang="en-ID" dirty="0"/>
              <a:t> </a:t>
            </a:r>
            <a:r>
              <a:rPr lang="en-ID" dirty="0" err="1"/>
              <a:t>peralatan</a:t>
            </a:r>
            <a:r>
              <a:rPr lang="en-ID" dirty="0"/>
              <a:t> dan material agar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mengganggu</a:t>
            </a:r>
            <a:r>
              <a:rPr lang="en-ID" dirty="0"/>
              <a:t> </a:t>
            </a:r>
            <a:r>
              <a:rPr lang="en-ID" dirty="0" err="1"/>
              <a:t>lalulintas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2)  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lampu</a:t>
            </a:r>
            <a:r>
              <a:rPr lang="en-ID" dirty="0"/>
              <a:t> </a:t>
            </a:r>
            <a:r>
              <a:rPr lang="en-ID" dirty="0" err="1"/>
              <a:t>penerangan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malam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4.    Cara </a:t>
            </a:r>
            <a:r>
              <a:rPr lang="en-ID" dirty="0" err="1"/>
              <a:t>parkir</a:t>
            </a:r>
            <a:endParaRPr lang="en-ID" dirty="0"/>
          </a:p>
          <a:p>
            <a:pPr marL="0" indent="0" algn="just">
              <a:buNone/>
            </a:pPr>
            <a:r>
              <a:rPr lang="en-ID" dirty="0"/>
              <a:t>	1)   </a:t>
            </a:r>
            <a:r>
              <a:rPr lang="en-ID" dirty="0" err="1"/>
              <a:t>Tempatkan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datangnya</a:t>
            </a:r>
            <a:r>
              <a:rPr lang="en-ID" dirty="0"/>
              <a:t> </a:t>
            </a:r>
            <a:r>
              <a:rPr lang="en-ID" dirty="0" err="1"/>
              <a:t>lalulintas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2)   </a:t>
            </a:r>
            <a:r>
              <a:rPr lang="en-ID" dirty="0" err="1"/>
              <a:t>Aktifkan</a:t>
            </a:r>
            <a:r>
              <a:rPr lang="en-ID" dirty="0"/>
              <a:t> rem </a:t>
            </a:r>
            <a:r>
              <a:rPr lang="en-ID" dirty="0" err="1"/>
              <a:t>tangan</a:t>
            </a:r>
            <a:r>
              <a:rPr lang="en-ID" dirty="0"/>
              <a:t> dan </a:t>
            </a:r>
            <a:r>
              <a:rPr lang="en-ID" dirty="0" err="1"/>
              <a:t>persneling</a:t>
            </a:r>
            <a:r>
              <a:rPr lang="en-ID" dirty="0"/>
              <a:t> pada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mundur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3)   </a:t>
            </a:r>
            <a:r>
              <a:rPr lang="en-ID" dirty="0" err="1"/>
              <a:t>Ganjal</a:t>
            </a:r>
            <a:r>
              <a:rPr lang="en-ID" dirty="0"/>
              <a:t> </a:t>
            </a:r>
            <a:r>
              <a:rPr lang="en-ID" dirty="0" err="1"/>
              <a:t>roda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4)  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pejalan</a:t>
            </a:r>
            <a:r>
              <a:rPr lang="en-ID" dirty="0"/>
              <a:t> kaki.</a:t>
            </a:r>
          </a:p>
          <a:p>
            <a:pPr marL="0" indent="0" algn="just">
              <a:buNone/>
            </a:pPr>
            <a:r>
              <a:rPr lang="en-ID" dirty="0"/>
              <a:t>	5)  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260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7F84-63F4-43F1-9415-9F4980A3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4799"/>
            <a:ext cx="11288684" cy="614172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D" sz="3200" b="1" dirty="0"/>
              <a:t>5.    </a:t>
            </a:r>
            <a:r>
              <a:rPr lang="en-ID" sz="3200" b="1" dirty="0" err="1"/>
              <a:t>Pemasangan</a:t>
            </a:r>
            <a:r>
              <a:rPr lang="en-ID" sz="3200" b="1" dirty="0"/>
              <a:t> </a:t>
            </a:r>
            <a:r>
              <a:rPr lang="en-ID" sz="3200" b="1" dirty="0" err="1"/>
              <a:t>rambu</a:t>
            </a:r>
            <a:r>
              <a:rPr lang="en-ID" sz="3200" b="1" dirty="0"/>
              <a:t> </a:t>
            </a:r>
            <a:r>
              <a:rPr lang="en-ID" sz="3200" b="1" dirty="0" err="1"/>
              <a:t>pengaman</a:t>
            </a:r>
            <a:endParaRPr lang="en-ID" sz="3200" b="1" dirty="0"/>
          </a:p>
          <a:p>
            <a:pPr marL="0" indent="0" algn="just">
              <a:buNone/>
            </a:pPr>
            <a:r>
              <a:rPr lang="en-ID" sz="3200" dirty="0"/>
              <a:t>1)   </a:t>
            </a:r>
            <a:r>
              <a:rPr lang="en-ID" sz="3200" dirty="0" err="1"/>
              <a:t>Tujuan</a:t>
            </a:r>
            <a:endParaRPr lang="en-ID" sz="3200" dirty="0"/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memberikan</a:t>
            </a:r>
            <a:r>
              <a:rPr lang="en-ID" sz="2800" dirty="0"/>
              <a:t> </a:t>
            </a:r>
            <a:r>
              <a:rPr lang="en-ID" sz="2800" dirty="0" err="1"/>
              <a:t>informasi</a:t>
            </a:r>
            <a:r>
              <a:rPr lang="en-ID" sz="2800" dirty="0"/>
              <a:t> </a:t>
            </a:r>
            <a:r>
              <a:rPr lang="en-ID" sz="2800" dirty="0" err="1"/>
              <a:t>kepada</a:t>
            </a:r>
            <a:r>
              <a:rPr lang="en-ID" sz="2800" dirty="0"/>
              <a:t> </a:t>
            </a:r>
            <a:r>
              <a:rPr lang="en-ID" sz="2800" dirty="0" err="1"/>
              <a:t>masyarakat</a:t>
            </a:r>
            <a:r>
              <a:rPr lang="en-ID" sz="2800" dirty="0"/>
              <a:t> </a:t>
            </a:r>
            <a:r>
              <a:rPr lang="en-ID" sz="2800" dirty="0" err="1"/>
              <a:t>umum</a:t>
            </a:r>
            <a:r>
              <a:rPr lang="en-ID" sz="2800" dirty="0"/>
              <a:t> </a:t>
            </a:r>
            <a:r>
              <a:rPr lang="en-ID" sz="2800" dirty="0" err="1"/>
              <a:t>tentang</a:t>
            </a:r>
            <a:r>
              <a:rPr lang="en-ID" sz="2800" dirty="0"/>
              <a:t> </a:t>
            </a:r>
            <a:r>
              <a:rPr lang="en-ID" sz="2800" dirty="0" err="1"/>
              <a:t>adanya</a:t>
            </a:r>
            <a:r>
              <a:rPr lang="en-ID" sz="2800" dirty="0"/>
              <a:t> </a:t>
            </a:r>
            <a:r>
              <a:rPr lang="en-ID" sz="2800" dirty="0" err="1"/>
              <a:t>kegiatan</a:t>
            </a:r>
            <a:r>
              <a:rPr lang="en-ID" sz="2800" dirty="0"/>
              <a:t>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mencegah</a:t>
            </a:r>
            <a:r>
              <a:rPr lang="en-ID" sz="2800" dirty="0"/>
              <a:t> </a:t>
            </a:r>
            <a:r>
              <a:rPr lang="en-ID" sz="2800" dirty="0" err="1"/>
              <a:t>terjadinya</a:t>
            </a:r>
            <a:r>
              <a:rPr lang="en-ID" sz="2800" dirty="0"/>
              <a:t> </a:t>
            </a:r>
            <a:r>
              <a:rPr lang="en-ID" sz="2800" dirty="0" err="1"/>
              <a:t>kecelakaan</a:t>
            </a:r>
            <a:r>
              <a:rPr lang="en-ID" sz="2800" dirty="0"/>
              <a:t>.</a:t>
            </a:r>
          </a:p>
          <a:p>
            <a:pPr marL="0" indent="0" algn="just">
              <a:buNone/>
            </a:pPr>
            <a:r>
              <a:rPr lang="en-ID" sz="3200" dirty="0"/>
              <a:t>2)    </a:t>
            </a:r>
            <a:r>
              <a:rPr lang="en-ID" sz="3200" dirty="0" err="1"/>
              <a:t>Jenis</a:t>
            </a:r>
            <a:r>
              <a:rPr lang="en-ID" sz="3200" dirty="0"/>
              <a:t> </a:t>
            </a:r>
            <a:r>
              <a:rPr lang="en-ID" sz="3200" dirty="0" err="1"/>
              <a:t>rambu-rambu</a:t>
            </a:r>
            <a:endParaRPr lang="en-ID" sz="3200" dirty="0"/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Papan</a:t>
            </a:r>
            <a:r>
              <a:rPr lang="en-ID" sz="2800" dirty="0"/>
              <a:t> </a:t>
            </a:r>
            <a:r>
              <a:rPr lang="en-ID" sz="2800" dirty="0" err="1"/>
              <a:t>peringatan</a:t>
            </a:r>
            <a:r>
              <a:rPr lang="en-ID" sz="2800" dirty="0"/>
              <a:t>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Lampu</a:t>
            </a:r>
            <a:r>
              <a:rPr lang="en-ID" sz="2800" dirty="0"/>
              <a:t> (flashing light)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/>
              <a:t>Safety cone, safety bar, </a:t>
            </a:r>
            <a:r>
              <a:rPr lang="en-ID" sz="2800" dirty="0" err="1"/>
              <a:t>pagar</a:t>
            </a:r>
            <a:r>
              <a:rPr lang="en-ID" sz="2800" dirty="0"/>
              <a:t>/ </a:t>
            </a:r>
            <a:r>
              <a:rPr lang="en-ID" sz="2800" dirty="0" err="1"/>
              <a:t>tali</a:t>
            </a:r>
            <a:r>
              <a:rPr lang="en-ID" sz="2800" dirty="0"/>
              <a:t> </a:t>
            </a:r>
            <a:r>
              <a:rPr lang="en-ID" sz="2800" dirty="0" err="1"/>
              <a:t>pembatas</a:t>
            </a:r>
            <a:r>
              <a:rPr lang="en-ID" sz="2800" dirty="0"/>
              <a:t>, </a:t>
            </a:r>
            <a:r>
              <a:rPr lang="en-ID" sz="2800" dirty="0" err="1"/>
              <a:t>bendera</a:t>
            </a:r>
            <a:r>
              <a:rPr lang="en-ID" sz="2800" dirty="0"/>
              <a:t> </a:t>
            </a:r>
            <a:r>
              <a:rPr lang="en-ID" sz="2800" dirty="0" err="1"/>
              <a:t>dll</a:t>
            </a:r>
            <a:r>
              <a:rPr lang="en-ID" sz="2800" dirty="0"/>
              <a:t>.</a:t>
            </a:r>
          </a:p>
          <a:p>
            <a:pPr marL="0" indent="0" algn="just">
              <a:buNone/>
            </a:pPr>
            <a:r>
              <a:rPr lang="en-ID" sz="3200" dirty="0"/>
              <a:t>3)   Hal-</a:t>
            </a:r>
            <a:r>
              <a:rPr lang="en-ID" sz="3200" dirty="0" err="1"/>
              <a:t>hal</a:t>
            </a:r>
            <a:r>
              <a:rPr lang="en-ID" sz="3200" dirty="0"/>
              <a:t> yang </a:t>
            </a:r>
            <a:r>
              <a:rPr lang="en-ID" sz="3200" dirty="0" err="1"/>
              <a:t>harus</a:t>
            </a:r>
            <a:r>
              <a:rPr lang="en-ID" sz="3200" dirty="0"/>
              <a:t> </a:t>
            </a:r>
            <a:r>
              <a:rPr lang="en-ID" sz="3200" dirty="0" err="1"/>
              <a:t>diperhatikan</a:t>
            </a:r>
            <a:endParaRPr lang="en-ID" sz="3200" dirty="0"/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/>
              <a:t>Harus </a:t>
            </a:r>
            <a:r>
              <a:rPr lang="en-ID" sz="2800" dirty="0" err="1"/>
              <a:t>dipasang</a:t>
            </a:r>
            <a:r>
              <a:rPr lang="en-ID" sz="2800" dirty="0"/>
              <a:t> </a:t>
            </a:r>
            <a:r>
              <a:rPr lang="en-ID" sz="2800" dirty="0" err="1"/>
              <a:t>walaupun</a:t>
            </a:r>
            <a:r>
              <a:rPr lang="en-ID" sz="2800" dirty="0"/>
              <a:t> </a:t>
            </a:r>
            <a:r>
              <a:rPr lang="en-ID" sz="2800" dirty="0" err="1"/>
              <a:t>pekerjaan</a:t>
            </a:r>
            <a:r>
              <a:rPr lang="en-ID" sz="2800" dirty="0"/>
              <a:t> </a:t>
            </a:r>
            <a:r>
              <a:rPr lang="en-ID" sz="2800" dirty="0" err="1"/>
              <a:t>hanya</a:t>
            </a:r>
            <a:r>
              <a:rPr lang="en-ID" sz="2800" dirty="0"/>
              <a:t> </a:t>
            </a:r>
            <a:r>
              <a:rPr lang="en-ID" sz="2800" dirty="0" err="1"/>
              <a:t>sebentar</a:t>
            </a:r>
            <a:r>
              <a:rPr lang="en-ID" sz="2800" dirty="0"/>
              <a:t>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/>
              <a:t>Harus </a:t>
            </a:r>
            <a:r>
              <a:rPr lang="en-ID" sz="2800" dirty="0" err="1"/>
              <a:t>jelas</a:t>
            </a:r>
            <a:r>
              <a:rPr lang="en-ID" sz="2800" dirty="0"/>
              <a:t> dan </a:t>
            </a:r>
            <a:r>
              <a:rPr lang="en-ID" sz="2800" dirty="0" err="1"/>
              <a:t>nampak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kejauhan</a:t>
            </a:r>
            <a:endParaRPr lang="en-ID" sz="2800" dirty="0"/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Saat</a:t>
            </a:r>
            <a:r>
              <a:rPr lang="en-ID" sz="2800" dirty="0"/>
              <a:t> </a:t>
            </a:r>
            <a:r>
              <a:rPr lang="en-ID" sz="2800" dirty="0" err="1"/>
              <a:t>memasang</a:t>
            </a:r>
            <a:r>
              <a:rPr lang="en-ID" sz="2800" dirty="0"/>
              <a:t>,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dilakukan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arah</a:t>
            </a:r>
            <a:r>
              <a:rPr lang="en-ID" sz="2800" dirty="0"/>
              <a:t> </a:t>
            </a:r>
            <a:r>
              <a:rPr lang="en-ID" sz="2800" dirty="0" err="1"/>
              <a:t>datangnya</a:t>
            </a:r>
            <a:r>
              <a:rPr lang="en-ID" sz="2800" dirty="0"/>
              <a:t> </a:t>
            </a:r>
            <a:r>
              <a:rPr lang="en-ID" sz="2800" dirty="0" err="1"/>
              <a:t>kendaraan</a:t>
            </a:r>
            <a:r>
              <a:rPr lang="en-ID" sz="2800" dirty="0"/>
              <a:t> dan </a:t>
            </a:r>
            <a:r>
              <a:rPr lang="en-ID" sz="2800" dirty="0" err="1"/>
              <a:t>sebaliknya</a:t>
            </a:r>
            <a:r>
              <a:rPr lang="en-ID" sz="2800" dirty="0"/>
              <a:t> pada </a:t>
            </a:r>
            <a:r>
              <a:rPr lang="en-ID" sz="2800" dirty="0" err="1"/>
              <a:t>saat</a:t>
            </a:r>
            <a:r>
              <a:rPr lang="en-ID" sz="2800" dirty="0"/>
              <a:t> </a:t>
            </a:r>
            <a:r>
              <a:rPr lang="en-ID" sz="2800" dirty="0" err="1"/>
              <a:t>pengambilan</a:t>
            </a:r>
            <a:r>
              <a:rPr lang="en-ID" sz="2800" dirty="0"/>
              <a:t>.</a:t>
            </a:r>
          </a:p>
          <a:p>
            <a:pPr marL="971550" lvl="1" indent="-514350" algn="just">
              <a:buFont typeface="+mj-lt"/>
              <a:buAutoNum type="alphaLcPeriod"/>
            </a:pPr>
            <a:r>
              <a:rPr lang="en-ID" sz="2800" dirty="0" err="1"/>
              <a:t>Pastikan</a:t>
            </a:r>
            <a:r>
              <a:rPr lang="en-ID" sz="2800" dirty="0"/>
              <a:t> </a:t>
            </a:r>
            <a:r>
              <a:rPr lang="en-ID" sz="2800" dirty="0" err="1"/>
              <a:t>rambu-rambu</a:t>
            </a:r>
            <a:r>
              <a:rPr lang="en-ID" sz="2800" dirty="0"/>
              <a:t> </a:t>
            </a:r>
            <a:r>
              <a:rPr lang="en-ID" sz="2800" dirty="0" err="1"/>
              <a:t>tersebut</a:t>
            </a:r>
            <a:r>
              <a:rPr lang="en-ID" sz="2800" dirty="0"/>
              <a:t> </a:t>
            </a:r>
            <a:r>
              <a:rPr lang="en-ID" sz="2800" dirty="0" err="1"/>
              <a:t>masih</a:t>
            </a:r>
            <a:r>
              <a:rPr lang="en-ID" sz="2800" dirty="0"/>
              <a:t> </a:t>
            </a:r>
            <a:r>
              <a:rPr lang="en-ID" sz="2800" dirty="0" err="1"/>
              <a:t>berfungsi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baik</a:t>
            </a:r>
            <a:r>
              <a:rPr lang="en-ID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512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E1EB-A1B0-4808-B907-519BABD7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291" y="304799"/>
            <a:ext cx="10402891" cy="6179128"/>
          </a:xfrm>
        </p:spPr>
        <p:txBody>
          <a:bodyPr anchor="t"/>
          <a:lstStyle/>
          <a:p>
            <a:pPr marL="0" indent="0">
              <a:buNone/>
            </a:pPr>
            <a:r>
              <a:rPr lang="en-ID" b="1" dirty="0"/>
              <a:t>4)   </a:t>
            </a:r>
            <a:r>
              <a:rPr lang="en-ID" b="1" dirty="0" err="1"/>
              <a:t>Penempatan</a:t>
            </a:r>
            <a:r>
              <a:rPr lang="en-ID" b="1" dirty="0"/>
              <a:t> </a:t>
            </a:r>
            <a:r>
              <a:rPr lang="en-ID" b="1" dirty="0" err="1"/>
              <a:t>rambu-rambu</a:t>
            </a:r>
            <a:r>
              <a:rPr lang="en-ID" b="1" dirty="0"/>
              <a:t> </a:t>
            </a:r>
            <a:r>
              <a:rPr lang="en-ID" b="1" dirty="0" err="1"/>
              <a:t>pengaman</a:t>
            </a:r>
            <a:endParaRPr lang="en-ID" b="1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B3968-7BED-44C4-AAF7-33DE6C1FAD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44" y="1029132"/>
            <a:ext cx="8968612" cy="47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7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49BC-C6C4-4A9E-9707-E889EABD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1" y="457199"/>
            <a:ext cx="11384280" cy="59297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b="1" dirty="0"/>
              <a:t>C.     </a:t>
            </a:r>
            <a:r>
              <a:rPr lang="en-ID" b="1" dirty="0" err="1"/>
              <a:t>Keselamatan</a:t>
            </a:r>
            <a:r>
              <a:rPr lang="en-ID" b="1" dirty="0"/>
              <a:t> </a:t>
            </a:r>
            <a:r>
              <a:rPr lang="en-ID" b="1" dirty="0" err="1"/>
              <a:t>kemungkinankerja</a:t>
            </a:r>
            <a:r>
              <a:rPr lang="en-ID" b="1" dirty="0"/>
              <a:t> di manhole</a:t>
            </a:r>
          </a:p>
          <a:p>
            <a:pPr marL="0" indent="0">
              <a:buNone/>
            </a:pPr>
            <a:r>
              <a:rPr lang="en-ID" dirty="0"/>
              <a:t>1.   </a:t>
            </a:r>
            <a:r>
              <a:rPr lang="en-ID" dirty="0" err="1"/>
              <a:t>Didalam</a:t>
            </a:r>
            <a:r>
              <a:rPr lang="en-ID" dirty="0"/>
              <a:t> MH </a:t>
            </a:r>
            <a:r>
              <a:rPr lang="en-ID" dirty="0" err="1"/>
              <a:t>ada</a:t>
            </a:r>
            <a:r>
              <a:rPr lang="en-ID" dirty="0"/>
              <a:t> gas-gas yang </a:t>
            </a:r>
            <a:r>
              <a:rPr lang="en-ID" dirty="0" err="1"/>
              <a:t>membahayakan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berkurangnya</a:t>
            </a:r>
            <a:r>
              <a:rPr lang="en-ID" dirty="0"/>
              <a:t> </a:t>
            </a:r>
            <a:r>
              <a:rPr lang="en-ID" dirty="0" err="1"/>
              <a:t>oksigen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dideteksi</a:t>
            </a:r>
            <a:r>
              <a:rPr lang="en-ID" dirty="0"/>
              <a:t> </a:t>
            </a:r>
            <a:r>
              <a:rPr lang="en-ID" dirty="0" err="1"/>
              <a:t>panca</a:t>
            </a:r>
            <a:r>
              <a:rPr lang="en-ID" dirty="0"/>
              <a:t> </a:t>
            </a:r>
            <a:r>
              <a:rPr lang="en-ID" dirty="0" err="1"/>
              <a:t>indera</a:t>
            </a:r>
            <a:r>
              <a:rPr lang="en-ID" dirty="0"/>
              <a:t>. Oleh </a:t>
            </a:r>
            <a:r>
              <a:rPr lang="en-ID" dirty="0" err="1"/>
              <a:t>sebab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MH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en-ID" dirty="0" err="1"/>
              <a:t>Ventilisasi</a:t>
            </a:r>
            <a:r>
              <a:rPr lang="en-ID" dirty="0"/>
              <a:t>, </a:t>
            </a:r>
            <a:r>
              <a:rPr lang="en-ID" dirty="0" err="1"/>
              <a:t>pengukuran</a:t>
            </a:r>
            <a:r>
              <a:rPr lang="en-ID" dirty="0"/>
              <a:t> gas, dan </a:t>
            </a:r>
            <a:r>
              <a:rPr lang="en-ID" dirty="0" err="1"/>
              <a:t>mengeluarkan</a:t>
            </a:r>
            <a:r>
              <a:rPr lang="en-ID" dirty="0"/>
              <a:t> air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MH,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2.   Hal-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diperhatikan</a:t>
            </a:r>
            <a:r>
              <a:rPr lang="en-ID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800" dirty="0" err="1"/>
              <a:t>Gunakan</a:t>
            </a:r>
            <a:r>
              <a:rPr lang="en-ID" sz="2800" dirty="0"/>
              <a:t> </a:t>
            </a:r>
            <a:r>
              <a:rPr lang="en-ID" sz="2800" dirty="0" err="1"/>
              <a:t>tangga</a:t>
            </a:r>
            <a:r>
              <a:rPr lang="en-ID" sz="2800" dirty="0"/>
              <a:t> </a:t>
            </a:r>
            <a:r>
              <a:rPr lang="en-ID" sz="2800" dirty="0" err="1"/>
              <a:t>khusus</a:t>
            </a:r>
            <a:r>
              <a:rPr lang="en-ID" sz="2800" dirty="0"/>
              <a:t> </a:t>
            </a:r>
            <a:r>
              <a:rPr lang="en-ID" sz="2800" dirty="0" err="1"/>
              <a:t>waktu</a:t>
            </a:r>
            <a:r>
              <a:rPr lang="en-ID" sz="2800" dirty="0"/>
              <a:t> </a:t>
            </a:r>
            <a:r>
              <a:rPr lang="en-ID" sz="2800" dirty="0" err="1"/>
              <a:t>masuk</a:t>
            </a:r>
            <a:r>
              <a:rPr lang="en-ID" sz="2800" dirty="0"/>
              <a:t> </a:t>
            </a:r>
            <a:r>
              <a:rPr lang="en-ID" sz="2800" dirty="0" err="1"/>
              <a:t>kedalam</a:t>
            </a:r>
            <a:r>
              <a:rPr lang="en-ID" sz="2800" dirty="0"/>
              <a:t> MH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800" dirty="0" err="1"/>
              <a:t>Gunakan</a:t>
            </a:r>
            <a:r>
              <a:rPr lang="en-ID" sz="2800" dirty="0"/>
              <a:t> </a:t>
            </a:r>
            <a:r>
              <a:rPr lang="en-ID" sz="2800" dirty="0" err="1"/>
              <a:t>tali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kantong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me- </a:t>
            </a:r>
            <a:r>
              <a:rPr lang="en-ID" sz="2800" dirty="0" err="1"/>
              <a:t>nurunkan</a:t>
            </a:r>
            <a:r>
              <a:rPr lang="en-ID" sz="2800" dirty="0"/>
              <a:t>/</a:t>
            </a:r>
            <a:r>
              <a:rPr lang="en-ID" sz="2800" dirty="0" err="1"/>
              <a:t>menaikkan</a:t>
            </a:r>
            <a:r>
              <a:rPr lang="en-ID" sz="2800" dirty="0"/>
              <a:t> material &amp; </a:t>
            </a:r>
            <a:r>
              <a:rPr lang="en-ID" sz="2800" dirty="0" err="1"/>
              <a:t>peralatan</a:t>
            </a:r>
            <a:r>
              <a:rPr lang="en-ID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800" dirty="0" err="1"/>
              <a:t>Bekerja</a:t>
            </a:r>
            <a:r>
              <a:rPr lang="en-ID" sz="2800" dirty="0"/>
              <a:t> di MH paling </a:t>
            </a:r>
            <a:r>
              <a:rPr lang="en-ID" sz="2800" dirty="0" err="1"/>
              <a:t>sedikit</a:t>
            </a:r>
            <a:r>
              <a:rPr lang="en-ID" sz="2800" dirty="0"/>
              <a:t>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dilakukan</a:t>
            </a:r>
            <a:r>
              <a:rPr lang="en-ID" sz="2800" dirty="0"/>
              <a:t> 2 orang (1 orang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berada</a:t>
            </a:r>
            <a:r>
              <a:rPr lang="en-ID" sz="2800" dirty="0"/>
              <a:t> </a:t>
            </a:r>
            <a:r>
              <a:rPr lang="en-ID" sz="2800" dirty="0" err="1"/>
              <a:t>diluar</a:t>
            </a:r>
            <a:r>
              <a:rPr lang="en-ID" sz="2800" dirty="0"/>
              <a:t> MH)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D" sz="2800" dirty="0" err="1"/>
              <a:t>Jangan</a:t>
            </a:r>
            <a:r>
              <a:rPr lang="en-ID" sz="2800" dirty="0"/>
              <a:t> </a:t>
            </a:r>
            <a:r>
              <a:rPr lang="en-ID" sz="2800" dirty="0" err="1"/>
              <a:t>menyalakan</a:t>
            </a:r>
            <a:r>
              <a:rPr lang="en-ID" sz="2800" dirty="0"/>
              <a:t> </a:t>
            </a:r>
            <a:r>
              <a:rPr lang="en-ID" sz="2800" dirty="0" err="1"/>
              <a:t>api</a:t>
            </a:r>
            <a:r>
              <a:rPr lang="en-ID" sz="2800" dirty="0"/>
              <a:t> di </a:t>
            </a:r>
            <a:r>
              <a:rPr lang="en-ID" sz="2800" dirty="0" err="1"/>
              <a:t>dalam</a:t>
            </a:r>
            <a:r>
              <a:rPr lang="en-ID" sz="2800" dirty="0"/>
              <a:t> MH</a:t>
            </a:r>
          </a:p>
        </p:txBody>
      </p:sp>
    </p:spTree>
    <p:extLst>
      <p:ext uri="{BB962C8B-B14F-4D97-AF65-F5344CB8AC3E}">
        <p14:creationId xmlns:p14="http://schemas.microsoft.com/office/powerpoint/2010/main" val="954882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FBFF6-34B4-4D07-9662-4478465EE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434339"/>
            <a:ext cx="11430000" cy="5647805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ID" sz="2500" dirty="0" err="1"/>
              <a:t>Ventilisasi</a:t>
            </a:r>
            <a:r>
              <a:rPr lang="en-ID" sz="2500" dirty="0"/>
              <a:t> :</a:t>
            </a:r>
          </a:p>
          <a:p>
            <a:pPr marL="0" indent="0" algn="just">
              <a:buNone/>
            </a:pPr>
            <a:r>
              <a:rPr lang="en-ID" sz="2500" dirty="0" err="1"/>
              <a:t>Tujuan</a:t>
            </a:r>
            <a:r>
              <a:rPr lang="en-ID" sz="2500" dirty="0"/>
              <a:t> : </a:t>
            </a:r>
            <a:r>
              <a:rPr lang="en-ID" sz="2500" dirty="0" err="1"/>
              <a:t>menghilangkan</a:t>
            </a:r>
            <a:r>
              <a:rPr lang="en-ID" sz="2500" dirty="0"/>
              <a:t> gas-gas </a:t>
            </a:r>
            <a:r>
              <a:rPr lang="en-ID" sz="2500" dirty="0" err="1"/>
              <a:t>berbahaya</a:t>
            </a:r>
            <a:r>
              <a:rPr lang="en-ID" sz="2500" dirty="0"/>
              <a:t> </a:t>
            </a:r>
            <a:r>
              <a:rPr lang="en-ID" sz="2500" dirty="0" err="1"/>
              <a:t>serta</a:t>
            </a:r>
            <a:r>
              <a:rPr lang="en-ID" sz="2500" dirty="0"/>
              <a:t> </a:t>
            </a:r>
            <a:r>
              <a:rPr lang="en-ID" sz="2500" dirty="0" err="1"/>
              <a:t>mencukupi</a:t>
            </a:r>
            <a:r>
              <a:rPr lang="en-ID" sz="2500" dirty="0"/>
              <a:t> </a:t>
            </a:r>
            <a:r>
              <a:rPr lang="en-ID" sz="2500" dirty="0" err="1"/>
              <a:t>kandungan</a:t>
            </a:r>
            <a:r>
              <a:rPr lang="en-ID" sz="2500" dirty="0"/>
              <a:t> </a:t>
            </a:r>
            <a:r>
              <a:rPr lang="en-ID" sz="2500" dirty="0" err="1"/>
              <a:t>oksigen</a:t>
            </a:r>
            <a:r>
              <a:rPr lang="en-ID" sz="2500" dirty="0"/>
              <a:t>. Hal-</a:t>
            </a:r>
            <a:r>
              <a:rPr lang="en-ID" sz="2500" dirty="0" err="1"/>
              <a:t>hal</a:t>
            </a:r>
            <a:r>
              <a:rPr lang="en-ID" sz="2500" dirty="0"/>
              <a:t> yang </a:t>
            </a:r>
            <a:r>
              <a:rPr lang="en-ID" sz="2500" dirty="0" err="1"/>
              <a:t>perlu</a:t>
            </a:r>
            <a:r>
              <a:rPr lang="en-ID" sz="2500" dirty="0"/>
              <a:t> </a:t>
            </a:r>
            <a:r>
              <a:rPr lang="en-ID" sz="2500" dirty="0" err="1"/>
              <a:t>diperhatikan</a:t>
            </a:r>
            <a:r>
              <a:rPr lang="en-ID" sz="2500" dirty="0"/>
              <a:t> 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D" sz="2500" dirty="0" err="1"/>
              <a:t>Gunakan</a:t>
            </a:r>
            <a:r>
              <a:rPr lang="en-ID" sz="2500" dirty="0"/>
              <a:t> ventilator MH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D" sz="2500" dirty="0" err="1"/>
              <a:t>Tempatkan</a:t>
            </a:r>
            <a:r>
              <a:rPr lang="en-ID" sz="2500" dirty="0"/>
              <a:t> pada </a:t>
            </a:r>
            <a:r>
              <a:rPr lang="en-ID" sz="2500" dirty="0" err="1"/>
              <a:t>posisi</a:t>
            </a:r>
            <a:r>
              <a:rPr lang="en-ID" sz="2500" dirty="0"/>
              <a:t> yang </a:t>
            </a:r>
            <a:r>
              <a:rPr lang="en-ID" sz="2500" dirty="0" err="1"/>
              <a:t>menguntungkan</a:t>
            </a:r>
            <a:endParaRPr lang="en-ID" sz="25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n-ID" sz="2500" dirty="0"/>
              <a:t>Jarak </a:t>
            </a:r>
            <a:r>
              <a:rPr lang="en-ID" sz="2500" dirty="0" err="1"/>
              <a:t>antara</a:t>
            </a:r>
            <a:r>
              <a:rPr lang="en-ID" sz="2500" dirty="0"/>
              <a:t> </a:t>
            </a:r>
            <a:r>
              <a:rPr lang="en-ID" sz="2500" dirty="0" err="1"/>
              <a:t>ujung</a:t>
            </a:r>
            <a:r>
              <a:rPr lang="en-ID" sz="2500" dirty="0"/>
              <a:t> pipa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dasar</a:t>
            </a:r>
            <a:r>
              <a:rPr lang="en-ID" sz="2500" dirty="0"/>
              <a:t> MH + 30 cm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D" sz="2500" dirty="0" err="1"/>
              <a:t>Ventilasi</a:t>
            </a:r>
            <a:r>
              <a:rPr lang="en-ID" sz="2500" dirty="0"/>
              <a:t> minimum 5 x volume </a:t>
            </a:r>
            <a:r>
              <a:rPr lang="en-ID" sz="2500" dirty="0" err="1"/>
              <a:t>bagian</a:t>
            </a:r>
            <a:r>
              <a:rPr lang="en-ID" sz="2500" dirty="0"/>
              <a:t> </a:t>
            </a:r>
            <a:r>
              <a:rPr lang="en-ID" sz="2500" dirty="0" err="1"/>
              <a:t>dalam</a:t>
            </a:r>
            <a:r>
              <a:rPr lang="en-ID" sz="2500" dirty="0"/>
              <a:t> MH.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ID" sz="2500" dirty="0" err="1"/>
              <a:t>Selama</a:t>
            </a:r>
            <a:r>
              <a:rPr lang="en-ID" sz="2500" dirty="0"/>
              <a:t> </a:t>
            </a:r>
            <a:r>
              <a:rPr lang="en-ID" sz="2500" dirty="0" err="1"/>
              <a:t>bekerja</a:t>
            </a:r>
            <a:r>
              <a:rPr lang="en-ID" sz="2500" dirty="0"/>
              <a:t>, </a:t>
            </a:r>
            <a:r>
              <a:rPr lang="en-ID" sz="2500" dirty="0" err="1"/>
              <a:t>sebaiknya</a:t>
            </a:r>
            <a:r>
              <a:rPr lang="en-ID" sz="2500" dirty="0"/>
              <a:t> </a:t>
            </a:r>
            <a:r>
              <a:rPr lang="en-ID" sz="2500" dirty="0" err="1"/>
              <a:t>ventilasi</a:t>
            </a:r>
            <a:r>
              <a:rPr lang="en-ID" sz="2500" dirty="0"/>
              <a:t> </a:t>
            </a:r>
            <a:r>
              <a:rPr lang="en-ID" sz="2500" dirty="0" err="1"/>
              <a:t>dilakukan</a:t>
            </a:r>
            <a:r>
              <a:rPr lang="en-ID" sz="2500" dirty="0"/>
              <a:t> </a:t>
            </a:r>
            <a:r>
              <a:rPr lang="en-ID" sz="2500" dirty="0" err="1"/>
              <a:t>secara</a:t>
            </a:r>
            <a:r>
              <a:rPr lang="en-ID" sz="2500" dirty="0"/>
              <a:t> </a:t>
            </a:r>
            <a:r>
              <a:rPr lang="en-ID" sz="2500" dirty="0" err="1"/>
              <a:t>berkesinambungan</a:t>
            </a:r>
            <a:r>
              <a:rPr lang="en-ID" sz="2500" dirty="0"/>
              <a:t>.</a:t>
            </a:r>
          </a:p>
          <a:p>
            <a:pPr marL="0" indent="0" algn="just">
              <a:buNone/>
            </a:pPr>
            <a:r>
              <a:rPr lang="en-ID" sz="2500" dirty="0" err="1"/>
              <a:t>Pengukuran</a:t>
            </a:r>
            <a:r>
              <a:rPr lang="en-ID" sz="2500" dirty="0"/>
              <a:t> </a:t>
            </a:r>
            <a:r>
              <a:rPr lang="en-ID" sz="2500" dirty="0" err="1"/>
              <a:t>udara</a:t>
            </a:r>
            <a:r>
              <a:rPr lang="en-ID" sz="2500" dirty="0"/>
              <a:t> di </a:t>
            </a:r>
            <a:r>
              <a:rPr lang="en-ID" sz="2500" dirty="0" err="1"/>
              <a:t>dalam</a:t>
            </a:r>
            <a:r>
              <a:rPr lang="en-ID" sz="2500" dirty="0"/>
              <a:t> MH</a:t>
            </a:r>
          </a:p>
          <a:p>
            <a:pPr marL="0" indent="0" algn="just">
              <a:buNone/>
            </a:pPr>
            <a:r>
              <a:rPr lang="en-ID" sz="2500" dirty="0" err="1"/>
              <a:t>Tujuan</a:t>
            </a:r>
            <a:r>
              <a:rPr lang="en-ID" sz="2500" dirty="0"/>
              <a:t> : </a:t>
            </a:r>
            <a:r>
              <a:rPr lang="en-ID" sz="2500" dirty="0" err="1"/>
              <a:t>untuk</a:t>
            </a:r>
            <a:r>
              <a:rPr lang="en-ID" sz="2500" dirty="0"/>
              <a:t> </a:t>
            </a:r>
            <a:r>
              <a:rPr lang="en-ID" sz="2500" dirty="0" err="1"/>
              <a:t>mengetahui</a:t>
            </a:r>
            <a:r>
              <a:rPr lang="en-ID" sz="2500" dirty="0"/>
              <a:t> </a:t>
            </a:r>
            <a:r>
              <a:rPr lang="en-ID" sz="2500" dirty="0" err="1"/>
              <a:t>kandungan</a:t>
            </a:r>
            <a:r>
              <a:rPr lang="en-ID" sz="2500" dirty="0"/>
              <a:t> </a:t>
            </a:r>
            <a:r>
              <a:rPr lang="en-ID" sz="2500" dirty="0" err="1"/>
              <a:t>udara</a:t>
            </a:r>
            <a:r>
              <a:rPr lang="en-ID" sz="2500" dirty="0"/>
              <a:t> di </a:t>
            </a:r>
            <a:r>
              <a:rPr lang="en-ID" sz="2500" dirty="0" err="1"/>
              <a:t>dalam</a:t>
            </a:r>
            <a:r>
              <a:rPr lang="en-ID" sz="2500" dirty="0"/>
              <a:t> manhole.</a:t>
            </a:r>
          </a:p>
          <a:p>
            <a:pPr marL="0" indent="0" algn="just">
              <a:buNone/>
            </a:pPr>
            <a:r>
              <a:rPr lang="en-ID" sz="2500" dirty="0"/>
              <a:t>Hal-</a:t>
            </a:r>
            <a:r>
              <a:rPr lang="en-ID" sz="2500" dirty="0" err="1"/>
              <a:t>hal</a:t>
            </a:r>
            <a:r>
              <a:rPr lang="en-ID" sz="2500" dirty="0"/>
              <a:t> yang </a:t>
            </a:r>
            <a:r>
              <a:rPr lang="en-ID" sz="2500" dirty="0" err="1"/>
              <a:t>perlu</a:t>
            </a:r>
            <a:r>
              <a:rPr lang="en-ID" sz="2500" dirty="0"/>
              <a:t> </a:t>
            </a:r>
            <a:r>
              <a:rPr lang="en-ID" sz="2500" dirty="0" err="1"/>
              <a:t>diperhatikan</a:t>
            </a:r>
            <a:r>
              <a:rPr lang="en-ID" sz="2500" dirty="0"/>
              <a:t> 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D" sz="2500" dirty="0" err="1"/>
              <a:t>Pastikan</a:t>
            </a:r>
            <a:r>
              <a:rPr lang="en-ID" sz="2500" dirty="0"/>
              <a:t> </a:t>
            </a:r>
            <a:r>
              <a:rPr lang="en-ID" sz="2500" dirty="0" err="1"/>
              <a:t>bahwa</a:t>
            </a:r>
            <a:r>
              <a:rPr lang="en-ID" sz="2500" dirty="0"/>
              <a:t> </a:t>
            </a:r>
            <a:r>
              <a:rPr lang="en-ID" sz="2500" dirty="0" err="1"/>
              <a:t>kondisi</a:t>
            </a:r>
            <a:r>
              <a:rPr lang="en-ID" sz="2500" dirty="0"/>
              <a:t> “Gas Detector” </a:t>
            </a:r>
            <a:r>
              <a:rPr lang="en-ID" sz="2500" dirty="0" err="1"/>
              <a:t>dalam</a:t>
            </a:r>
            <a:r>
              <a:rPr lang="en-ID" sz="2500" dirty="0"/>
              <a:t> </a:t>
            </a:r>
            <a:r>
              <a:rPr lang="en-ID" sz="2500" dirty="0" err="1"/>
              <a:t>keadaan</a:t>
            </a:r>
            <a:r>
              <a:rPr lang="en-ID" sz="2500" dirty="0"/>
              <a:t> </a:t>
            </a:r>
            <a:r>
              <a:rPr lang="en-ID" sz="2500" dirty="0" err="1"/>
              <a:t>baik</a:t>
            </a:r>
            <a:endParaRPr lang="en-ID" sz="25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ID" sz="2500" dirty="0" err="1"/>
              <a:t>Pengecekan</a:t>
            </a:r>
            <a:r>
              <a:rPr lang="en-ID" sz="2500" dirty="0"/>
              <a:t> </a:t>
            </a:r>
            <a:r>
              <a:rPr lang="en-ID" sz="2500" dirty="0" err="1"/>
              <a:t>udara</a:t>
            </a:r>
            <a:r>
              <a:rPr lang="en-ID" sz="2500" dirty="0"/>
              <a:t> minimal di 5 </a:t>
            </a:r>
            <a:r>
              <a:rPr lang="en-ID" sz="2500" dirty="0" err="1"/>
              <a:t>titik</a:t>
            </a:r>
            <a:r>
              <a:rPr lang="en-ID" sz="2500" dirty="0"/>
              <a:t> yang </a:t>
            </a:r>
            <a:r>
              <a:rPr lang="en-ID" sz="2500" dirty="0" err="1"/>
              <a:t>berbeda</a:t>
            </a:r>
            <a:r>
              <a:rPr lang="en-ID" sz="2500" dirty="0"/>
              <a:t> </a:t>
            </a:r>
            <a:r>
              <a:rPr lang="en-ID" sz="2500" dirty="0" err="1"/>
              <a:t>secara</a:t>
            </a:r>
            <a:r>
              <a:rPr lang="en-ID" sz="2500" dirty="0"/>
              <a:t> </a:t>
            </a:r>
            <a:r>
              <a:rPr lang="en-ID" sz="2500" dirty="0" err="1"/>
              <a:t>horisontal</a:t>
            </a:r>
            <a:r>
              <a:rPr lang="en-ID" sz="2500" dirty="0"/>
              <a:t> dan </a:t>
            </a:r>
            <a:r>
              <a:rPr lang="en-ID" sz="2500" dirty="0" err="1"/>
              <a:t>vertikal</a:t>
            </a:r>
            <a:r>
              <a:rPr lang="en-ID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48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D050D-0ECB-46B1-9E1C-1F132BF28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332509"/>
            <a:ext cx="10753204" cy="6348467"/>
          </a:xfrm>
        </p:spPr>
      </p:pic>
    </p:spTree>
    <p:extLst>
      <p:ext uri="{BB962C8B-B14F-4D97-AF65-F5344CB8AC3E}">
        <p14:creationId xmlns:p14="http://schemas.microsoft.com/office/powerpoint/2010/main" val="117520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EAFB-887A-4225-9E15-8FA7A2D7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434339"/>
            <a:ext cx="11461865" cy="6206147"/>
          </a:xfrm>
        </p:spPr>
        <p:txBody>
          <a:bodyPr anchor="t"/>
          <a:lstStyle/>
          <a:p>
            <a:pPr marL="0" indent="0" algn="ctr">
              <a:buNone/>
            </a:pPr>
            <a:r>
              <a:rPr lang="fi-FI" b="1" dirty="0"/>
              <a:t>Gejala pada tubuh akibat kekurangan oksigen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en-ID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0CBDEF-FDF9-438A-A9B7-496C41730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66608"/>
              </p:ext>
            </p:extLst>
          </p:nvPr>
        </p:nvGraphicFramePr>
        <p:xfrm>
          <a:off x="708660" y="1011382"/>
          <a:ext cx="10858500" cy="5629104"/>
        </p:xfrm>
        <a:graphic>
          <a:graphicData uri="http://schemas.openxmlformats.org/drawingml/2006/table">
            <a:tbl>
              <a:tblPr/>
              <a:tblGrid>
                <a:gridCol w="3902662">
                  <a:extLst>
                    <a:ext uri="{9D8B030D-6E8A-4147-A177-3AD203B41FA5}">
                      <a16:colId xmlns:a16="http://schemas.microsoft.com/office/drawing/2014/main" val="1328535246"/>
                    </a:ext>
                  </a:extLst>
                </a:gridCol>
                <a:gridCol w="6955838">
                  <a:extLst>
                    <a:ext uri="{9D8B030D-6E8A-4147-A177-3AD203B41FA5}">
                      <a16:colId xmlns:a16="http://schemas.microsoft.com/office/drawing/2014/main" val="2512367421"/>
                    </a:ext>
                  </a:extLst>
                </a:gridCol>
              </a:tblGrid>
              <a:tr h="849717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b="1" dirty="0"/>
                        <a:t>KADAR OKSIGEN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b="1" dirty="0"/>
                        <a:t>GEJALA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88231"/>
                  </a:ext>
                </a:extLst>
              </a:tr>
              <a:tr h="1009995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dirty="0"/>
                        <a:t>16 %</a:t>
                      </a:r>
                    </a:p>
                    <a:p>
                      <a:pPr indent="-90170" algn="ctr" fontAlgn="base">
                        <a:spcAft>
                          <a:spcPts val="0"/>
                        </a:spcAft>
                      </a:pPr>
                      <a:br>
                        <a:rPr lang="en-ID" sz="2400" dirty="0"/>
                      </a:br>
                      <a:endParaRPr lang="en-ID" sz="2400" dirty="0"/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ID" sz="2400" dirty="0" err="1"/>
                        <a:t>Sesak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nafas</a:t>
                      </a:r>
                      <a:r>
                        <a:rPr lang="en-ID" sz="2400" dirty="0"/>
                        <a:t>, </a:t>
                      </a:r>
                      <a:r>
                        <a:rPr lang="en-ID" sz="2400" dirty="0" err="1"/>
                        <a:t>detak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jantungbertambah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cepat,sakit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kepala</a:t>
                      </a:r>
                      <a:r>
                        <a:rPr lang="en-ID" sz="2400" dirty="0"/>
                        <a:t>, </a:t>
                      </a:r>
                      <a:r>
                        <a:rPr lang="en-ID" sz="2400" dirty="0" err="1"/>
                        <a:t>muntah</a:t>
                      </a:r>
                      <a:endParaRPr lang="en-ID" sz="2400" dirty="0"/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26"/>
                  </a:ext>
                </a:extLst>
              </a:tr>
              <a:tr h="1132956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dirty="0"/>
                        <a:t>12 %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sv-SE" sz="2400" dirty="0"/>
                        <a:t>Sakit kepala, lemas (bisa pingsan atau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sv-SE" sz="2400" dirty="0"/>
                        <a:t>Meninggal dalam MH)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547258"/>
                  </a:ext>
                </a:extLst>
              </a:tr>
              <a:tr h="849717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dirty="0"/>
                        <a:t>10 %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ID" sz="2400" dirty="0" err="1"/>
                        <a:t>Muka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pucat</a:t>
                      </a:r>
                      <a:r>
                        <a:rPr lang="en-ID" sz="2400" dirty="0"/>
                        <a:t>, </a:t>
                      </a:r>
                      <a:r>
                        <a:rPr lang="en-ID" sz="2400" dirty="0" err="1"/>
                        <a:t>sulit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bernafas</a:t>
                      </a:r>
                      <a:r>
                        <a:rPr lang="en-ID" sz="2400" dirty="0"/>
                        <a:t>, </a:t>
                      </a:r>
                      <a:r>
                        <a:rPr lang="en-ID" sz="2400" dirty="0" err="1"/>
                        <a:t>pingsan</a:t>
                      </a:r>
                      <a:endParaRPr lang="en-ID" sz="2400" dirty="0"/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670142"/>
                  </a:ext>
                </a:extLst>
              </a:tr>
              <a:tr h="849717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dirty="0"/>
                        <a:t>8 %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sv-SE" sz="2400" dirty="0"/>
                        <a:t>Pingsan (bisa meninggal dalam7-8 menit)jika terus berlanjut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85514"/>
                  </a:ext>
                </a:extLst>
              </a:tr>
              <a:tr h="849717">
                <a:tc>
                  <a:txBody>
                    <a:bodyPr/>
                    <a:lstStyle/>
                    <a:p>
                      <a:pPr marL="810260" algn="ctr" fontAlgn="base">
                        <a:spcAft>
                          <a:spcPts val="0"/>
                        </a:spcAft>
                      </a:pPr>
                      <a:r>
                        <a:rPr lang="en-ID" sz="2400" dirty="0"/>
                        <a:t>6 %</a:t>
                      </a:r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ID" sz="2400" dirty="0" err="1"/>
                        <a:t>Pingsan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dalam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satu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tarikan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nafas</a:t>
                      </a:r>
                      <a:r>
                        <a:rPr lang="en-ID" sz="2400" dirty="0"/>
                        <a:t>. </a:t>
                      </a:r>
                      <a:r>
                        <a:rPr lang="en-ID" sz="2400" dirty="0" err="1"/>
                        <a:t>Nafas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ber-henti</a:t>
                      </a:r>
                      <a:r>
                        <a:rPr lang="en-ID" sz="2400" dirty="0"/>
                        <a:t> dan </a:t>
                      </a:r>
                      <a:r>
                        <a:rPr lang="en-ID" sz="2400" dirty="0" err="1"/>
                        <a:t>akan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meninggal</a:t>
                      </a:r>
                      <a:r>
                        <a:rPr lang="en-ID" sz="2400" dirty="0"/>
                        <a:t> </a:t>
                      </a:r>
                      <a:r>
                        <a:rPr lang="en-ID" sz="2400" dirty="0" err="1"/>
                        <a:t>dalam</a:t>
                      </a:r>
                      <a:r>
                        <a:rPr lang="en-ID" sz="2400" dirty="0"/>
                        <a:t> 6 </a:t>
                      </a:r>
                      <a:r>
                        <a:rPr lang="en-ID" sz="2400" dirty="0" err="1"/>
                        <a:t>menit</a:t>
                      </a:r>
                      <a:endParaRPr lang="en-ID" sz="2400" dirty="0"/>
                    </a:p>
                  </a:txBody>
                  <a:tcPr marL="46863" marR="4686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728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519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96B1-B9DE-4987-B220-DA6ED3AB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457199"/>
            <a:ext cx="11398135" cy="5777345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ID" dirty="0"/>
              <a:t>D.  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tiang</a:t>
            </a:r>
            <a:endParaRPr lang="en-ID" dirty="0"/>
          </a:p>
          <a:p>
            <a:pPr marL="0" indent="0" algn="just">
              <a:buNone/>
            </a:pPr>
            <a:r>
              <a:rPr lang="en-ID" dirty="0"/>
              <a:t> Hal-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diperhatikan</a:t>
            </a:r>
            <a:r>
              <a:rPr lang="en-ID" dirty="0"/>
              <a:t>:</a:t>
            </a:r>
          </a:p>
          <a:p>
            <a:pPr marL="0" indent="0" algn="just">
              <a:buNone/>
            </a:pPr>
            <a:r>
              <a:rPr lang="en-ID" dirty="0"/>
              <a:t>	1)  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menggali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, </a:t>
            </a:r>
            <a:r>
              <a:rPr lang="en-ID" dirty="0" err="1"/>
              <a:t>periksa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tanah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2)   </a:t>
            </a:r>
            <a:r>
              <a:rPr lang="en-ID" dirty="0" err="1"/>
              <a:t>Pasang</a:t>
            </a:r>
            <a:r>
              <a:rPr lang="en-ID" dirty="0"/>
              <a:t> </a:t>
            </a:r>
            <a:r>
              <a:rPr lang="en-ID" dirty="0" err="1"/>
              <a:t>aksesoris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tiang</a:t>
            </a:r>
            <a:r>
              <a:rPr lang="en-ID" dirty="0"/>
              <a:t> </a:t>
            </a:r>
            <a:r>
              <a:rPr lang="en-ID" dirty="0" err="1"/>
              <a:t>didirikan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3)  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naik </a:t>
            </a:r>
            <a:r>
              <a:rPr lang="en-ID" dirty="0" err="1"/>
              <a:t>keatas</a:t>
            </a:r>
            <a:r>
              <a:rPr lang="en-ID" dirty="0"/>
              <a:t> </a:t>
            </a:r>
            <a:r>
              <a:rPr lang="en-ID" dirty="0" err="1"/>
              <a:t>tiang</a:t>
            </a:r>
            <a:r>
              <a:rPr lang="en-ID" dirty="0"/>
              <a:t>, </a:t>
            </a:r>
            <a:r>
              <a:rPr lang="en-ID" dirty="0" err="1"/>
              <a:t>periksa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tiang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4)   </a:t>
            </a:r>
            <a:r>
              <a:rPr lang="en-ID" dirty="0" err="1"/>
              <a:t>Kenakan</a:t>
            </a:r>
            <a:r>
              <a:rPr lang="en-ID" dirty="0"/>
              <a:t> </a:t>
            </a:r>
            <a:r>
              <a:rPr lang="en-ID" dirty="0" err="1"/>
              <a:t>sabuk</a:t>
            </a:r>
            <a:r>
              <a:rPr lang="en-ID" dirty="0"/>
              <a:t> </a:t>
            </a:r>
            <a:r>
              <a:rPr lang="en-ID" dirty="0" err="1"/>
              <a:t>pengaman</a:t>
            </a:r>
            <a:r>
              <a:rPr lang="en-ID" dirty="0"/>
              <a:t>, helm, </a:t>
            </a:r>
            <a:r>
              <a:rPr lang="en-ID" dirty="0" err="1"/>
              <a:t>sarung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, </a:t>
            </a:r>
            <a:r>
              <a:rPr lang="en-ID" dirty="0" err="1"/>
              <a:t>dsb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r>
              <a:rPr lang="en-ID" dirty="0"/>
              <a:t>	5)   </a:t>
            </a:r>
            <a:r>
              <a:rPr lang="en-ID" dirty="0" err="1"/>
              <a:t>Hentikan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hujan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yang </a:t>
            </a:r>
            <a:r>
              <a:rPr lang="en-ID" dirty="0" err="1"/>
              <a:t>disertai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petir</a:t>
            </a:r>
            <a:r>
              <a:rPr lang="en-ID" dirty="0"/>
              <a:t>.</a:t>
            </a:r>
          </a:p>
          <a:p>
            <a:pPr marL="0" indent="0" algn="just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732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9799-36BA-4C28-AE69-828F1577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3200" b="1" dirty="0"/>
              <a:t>KOMPONEN UTAMA PADA FIBER OPTIC TUNGGAL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6D53-29D1-493B-8BFA-8BD71DCE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47513" cy="4664632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lnSpc>
                <a:spcPct val="110000"/>
              </a:lnSpc>
              <a:buFont typeface="+mj-lt"/>
              <a:buAutoNum type="arabicPeriod"/>
            </a:pPr>
            <a:r>
              <a:rPr lang="en-ID" sz="2800" b="1" dirty="0"/>
              <a:t>Core</a:t>
            </a:r>
            <a:r>
              <a:rPr lang="en-ID" sz="2800" dirty="0"/>
              <a:t> </a:t>
            </a:r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pusat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serat</a:t>
            </a:r>
            <a:r>
              <a:rPr lang="en-ID" sz="2800" dirty="0"/>
              <a:t> </a:t>
            </a:r>
            <a:r>
              <a:rPr lang="en-ID" sz="2800" dirty="0" err="1"/>
              <a:t>kaca</a:t>
            </a:r>
            <a:r>
              <a:rPr lang="en-ID" sz="2800" dirty="0"/>
              <a:t> yang tipis yang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media </a:t>
            </a:r>
            <a:r>
              <a:rPr lang="en-ID" sz="2800" dirty="0" err="1"/>
              <a:t>cahaya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bergerak</a:t>
            </a:r>
            <a:r>
              <a:rPr lang="en-ID" sz="2800" dirty="0"/>
              <a:t>.</a:t>
            </a:r>
          </a:p>
          <a:p>
            <a:pPr marL="457200" indent="-457200" fontAlgn="base">
              <a:lnSpc>
                <a:spcPct val="110000"/>
              </a:lnSpc>
              <a:buFont typeface="+mj-lt"/>
              <a:buAutoNum type="arabicPeriod"/>
            </a:pPr>
            <a:r>
              <a:rPr lang="en-ID" sz="2800" b="1" dirty="0"/>
              <a:t>Cladding </a:t>
            </a:r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lapisan</a:t>
            </a:r>
            <a:r>
              <a:rPr lang="en-ID" sz="2800" dirty="0"/>
              <a:t> outer </a:t>
            </a:r>
            <a:r>
              <a:rPr lang="en-ID" sz="2800" dirty="0" err="1"/>
              <a:t>dari</a:t>
            </a:r>
            <a:r>
              <a:rPr lang="en-ID" sz="2800" dirty="0"/>
              <a:t> core yang </a:t>
            </a:r>
            <a:r>
              <a:rPr lang="en-ID" sz="2800" dirty="0" err="1"/>
              <a:t>berfungsi</a:t>
            </a:r>
            <a:r>
              <a:rPr lang="en-ID" sz="2800" dirty="0"/>
              <a:t> </a:t>
            </a:r>
            <a:r>
              <a:rPr lang="en-ID" sz="2800" dirty="0" err="1"/>
              <a:t>memantulkan</a:t>
            </a:r>
            <a:r>
              <a:rPr lang="en-ID" sz="2800" dirty="0"/>
              <a:t> </a:t>
            </a:r>
            <a:r>
              <a:rPr lang="en-ID" sz="2800" dirty="0" err="1"/>
              <a:t>cahaya</a:t>
            </a:r>
            <a:r>
              <a:rPr lang="en-ID" sz="2800" dirty="0"/>
              <a:t> </a:t>
            </a:r>
            <a:r>
              <a:rPr lang="en-ID" sz="2800" dirty="0" err="1"/>
              <a:t>kembali</a:t>
            </a:r>
            <a:r>
              <a:rPr lang="en-ID" sz="2800" dirty="0"/>
              <a:t> </a:t>
            </a:r>
            <a:r>
              <a:rPr lang="en-ID" sz="2800" dirty="0" err="1"/>
              <a:t>ke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core </a:t>
            </a:r>
            <a:r>
              <a:rPr lang="en-ID" sz="2800" dirty="0" err="1"/>
              <a:t>dimana</a:t>
            </a:r>
            <a:r>
              <a:rPr lang="en-ID" sz="2800" dirty="0"/>
              <a:t> </a:t>
            </a:r>
            <a:r>
              <a:rPr lang="en-ID" sz="2800" dirty="0" err="1"/>
              <a:t>keduanya</a:t>
            </a:r>
            <a:r>
              <a:rPr lang="en-ID" sz="2800" dirty="0"/>
              <a:t> </a:t>
            </a:r>
            <a:r>
              <a:rPr lang="en-ID" sz="2800" dirty="0" err="1"/>
              <a:t>terbuat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material </a:t>
            </a:r>
            <a:r>
              <a:rPr lang="en-ID" sz="2800" dirty="0" err="1"/>
              <a:t>dielektrik</a:t>
            </a:r>
            <a:r>
              <a:rPr lang="en-ID" sz="2800" dirty="0"/>
              <a:t>.</a:t>
            </a:r>
          </a:p>
          <a:p>
            <a:pPr marL="457200" indent="-457200" fontAlgn="base">
              <a:lnSpc>
                <a:spcPct val="110000"/>
              </a:lnSpc>
              <a:buFont typeface="+mj-lt"/>
              <a:buAutoNum type="arabicPeriod"/>
            </a:pPr>
            <a:r>
              <a:rPr lang="en-ID" sz="2800" b="1" dirty="0"/>
              <a:t>Buffer coating </a:t>
            </a:r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lapisan</a:t>
            </a:r>
            <a:r>
              <a:rPr lang="en-ID" sz="2800" dirty="0"/>
              <a:t> </a:t>
            </a:r>
            <a:r>
              <a:rPr lang="en-ID" sz="2800" dirty="0" err="1"/>
              <a:t>plastik</a:t>
            </a:r>
            <a:r>
              <a:rPr lang="en-ID" sz="2800" dirty="0"/>
              <a:t> yang </a:t>
            </a:r>
            <a:r>
              <a:rPr lang="en-ID" sz="2800" dirty="0" err="1"/>
              <a:t>melindungi</a:t>
            </a:r>
            <a:r>
              <a:rPr lang="en-ID" sz="2800" dirty="0"/>
              <a:t> </a:t>
            </a:r>
            <a:r>
              <a:rPr lang="en-ID" sz="2800" dirty="0" err="1"/>
              <a:t>serat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kerusakan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kelembaban</a:t>
            </a:r>
            <a:r>
              <a:rPr lang="en-ID" sz="2800" dirty="0"/>
              <a:t>.</a:t>
            </a:r>
          </a:p>
          <a:p>
            <a:pPr marL="457200" indent="-457200" fontAlgn="base">
              <a:lnSpc>
                <a:spcPct val="110000"/>
              </a:lnSpc>
              <a:buFont typeface="+mj-lt"/>
              <a:buAutoNum type="arabicPeriod"/>
            </a:pPr>
            <a:r>
              <a:rPr lang="en-ID" sz="2800" b="1" dirty="0"/>
              <a:t>Jacket </a:t>
            </a:r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kabel</a:t>
            </a:r>
            <a:r>
              <a:rPr lang="en-ID" sz="2800" dirty="0"/>
              <a:t> yang </a:t>
            </a:r>
            <a:r>
              <a:rPr lang="en-ID" sz="2800" dirty="0" err="1"/>
              <a:t>berfungsi</a:t>
            </a:r>
            <a:r>
              <a:rPr lang="en-ID" sz="2800" dirty="0"/>
              <a:t> </a:t>
            </a:r>
            <a:r>
              <a:rPr lang="en-ID" sz="2800" dirty="0" err="1"/>
              <a:t>melindungi</a:t>
            </a:r>
            <a:r>
              <a:rPr lang="en-ID" sz="2800" dirty="0"/>
              <a:t> bundle-an yang </a:t>
            </a:r>
            <a:r>
              <a:rPr lang="en-ID" sz="2800" dirty="0" err="1"/>
              <a:t>tersusun</a:t>
            </a:r>
            <a:r>
              <a:rPr lang="en-ID" sz="2800" dirty="0"/>
              <a:t> </a:t>
            </a:r>
            <a:r>
              <a:rPr lang="en-ID" sz="2800" dirty="0" err="1"/>
              <a:t>atas</a:t>
            </a:r>
            <a:r>
              <a:rPr lang="en-ID" sz="2800" dirty="0"/>
              <a:t> </a:t>
            </a:r>
            <a:r>
              <a:rPr lang="en-ID" sz="2800" dirty="0" err="1"/>
              <a:t>ratusan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ribuan</a:t>
            </a:r>
            <a:r>
              <a:rPr lang="en-ID" sz="2800" dirty="0"/>
              <a:t> </a:t>
            </a:r>
            <a:r>
              <a:rPr lang="en-ID" sz="2800" dirty="0" err="1"/>
              <a:t>serat</a:t>
            </a:r>
            <a:r>
              <a:rPr lang="en-ID" sz="2800" dirty="0"/>
              <a:t> </a:t>
            </a:r>
            <a:r>
              <a:rPr lang="en-ID" sz="2800" dirty="0" err="1"/>
              <a:t>optik</a:t>
            </a:r>
            <a:r>
              <a:rPr lang="en-ID" sz="2800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2490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BFCF-4F56-4D80-B66E-0A985C500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340" y="1531620"/>
            <a:ext cx="9050298" cy="2992628"/>
          </a:xfrm>
        </p:spPr>
        <p:txBody>
          <a:bodyPr/>
          <a:lstStyle/>
          <a:p>
            <a:r>
              <a:rPr lang="en-US" sz="6000" b="1" dirty="0"/>
              <a:t>ALAT KERJA FIBER OPTIC DAN </a:t>
            </a:r>
            <a:br>
              <a:rPr lang="en-US" sz="6000" b="1" dirty="0"/>
            </a:br>
            <a:r>
              <a:rPr lang="en-US" sz="6000" b="1" dirty="0"/>
              <a:t>FUNGSINYA</a:t>
            </a:r>
            <a:endParaRPr lang="en-ID" sz="6000" b="1" dirty="0"/>
          </a:p>
        </p:txBody>
      </p:sp>
    </p:spTree>
    <p:extLst>
      <p:ext uri="{BB962C8B-B14F-4D97-AF65-F5344CB8AC3E}">
        <p14:creationId xmlns:p14="http://schemas.microsoft.com/office/powerpoint/2010/main" val="4071399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FBA9-405B-4F34-A201-77F73790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43812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ID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FUNGSI SPLICER</a:t>
            </a:r>
            <a:b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B033-4B0C-4EEC-85FB-8040575C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39" y="1351585"/>
            <a:ext cx="11410122" cy="5062603"/>
          </a:xfrm>
        </p:spPr>
        <p:txBody>
          <a:bodyPr>
            <a:normAutofit/>
          </a:bodyPr>
          <a:lstStyle/>
          <a:p>
            <a:r>
              <a:rPr lang="en-ID" sz="2600" dirty="0">
                <a:cs typeface="Times New Roman" panose="02020603050405020304" pitchFamily="18" charset="0"/>
              </a:rPr>
              <a:t>Fusion splicer </a:t>
            </a:r>
            <a:r>
              <a:rPr lang="en-ID" sz="2600" dirty="0" err="1">
                <a:cs typeface="Times New Roman" panose="02020603050405020304" pitchFamily="18" charset="0"/>
              </a:rPr>
              <a:t>atau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sering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dikenal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sebagai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alat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untuk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menyambungkan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serat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optik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ini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merupakan</a:t>
            </a:r>
            <a:r>
              <a:rPr lang="en-ID" sz="2600" dirty="0">
                <a:cs typeface="Times New Roman" panose="02020603050405020304" pitchFamily="18" charset="0"/>
              </a:rPr>
              <a:t> salah </a:t>
            </a:r>
            <a:r>
              <a:rPr lang="en-ID" sz="2600" dirty="0" err="1">
                <a:cs typeface="Times New Roman" panose="02020603050405020304" pitchFamily="18" charset="0"/>
              </a:rPr>
              <a:t>satu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alat</a:t>
            </a:r>
            <a:r>
              <a:rPr lang="en-ID" sz="2600" dirty="0">
                <a:cs typeface="Times New Roman" panose="02020603050405020304" pitchFamily="18" charset="0"/>
              </a:rPr>
              <a:t> yang </a:t>
            </a:r>
            <a:r>
              <a:rPr lang="en-ID" sz="2600" dirty="0" err="1">
                <a:cs typeface="Times New Roman" panose="02020603050405020304" pitchFamily="18" charset="0"/>
              </a:rPr>
              <a:t>digunakan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untuk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menyambungkan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sebuah</a:t>
            </a:r>
            <a:r>
              <a:rPr lang="en-ID" sz="2600" dirty="0">
                <a:cs typeface="Times New Roman" panose="02020603050405020304" pitchFamily="18" charset="0"/>
              </a:rPr>
              <a:t> core </a:t>
            </a:r>
            <a:r>
              <a:rPr lang="en-ID" sz="2600" dirty="0" err="1">
                <a:cs typeface="Times New Roman" panose="02020603050405020304" pitchFamily="18" charset="0"/>
              </a:rPr>
              <a:t>serat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optik</a:t>
            </a:r>
            <a:r>
              <a:rPr lang="en-ID" sz="2600" dirty="0">
                <a:cs typeface="Times New Roman" panose="02020603050405020304" pitchFamily="18" charset="0"/>
              </a:rPr>
              <a:t>, </a:t>
            </a:r>
            <a:r>
              <a:rPr lang="en-ID" sz="2600" dirty="0" err="1">
                <a:cs typeface="Times New Roman" panose="02020603050405020304" pitchFamily="18" charset="0"/>
              </a:rPr>
              <a:t>dimana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serat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tersebut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terbuat</a:t>
            </a:r>
            <a:r>
              <a:rPr lang="en-ID" sz="2600" dirty="0">
                <a:cs typeface="Times New Roman" panose="02020603050405020304" pitchFamily="18" charset="0"/>
              </a:rPr>
              <a:t> / </a:t>
            </a:r>
            <a:r>
              <a:rPr lang="en-ID" sz="2600" dirty="0" err="1">
                <a:cs typeface="Times New Roman" panose="02020603050405020304" pitchFamily="18" charset="0"/>
              </a:rPr>
              <a:t>berbasis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kaca</a:t>
            </a:r>
            <a:r>
              <a:rPr lang="en-ID" sz="2600" dirty="0">
                <a:cs typeface="Times New Roman" panose="02020603050405020304" pitchFamily="18" charset="0"/>
              </a:rPr>
              <a:t>, dan </a:t>
            </a:r>
            <a:r>
              <a:rPr lang="en-ID" sz="2600" dirty="0" err="1">
                <a:cs typeface="Times New Roman" panose="02020603050405020304" pitchFamily="18" charset="0"/>
              </a:rPr>
              <a:t>mengimplementasikan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suatu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daya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listrik</a:t>
            </a:r>
            <a:r>
              <a:rPr lang="en-ID" sz="2600" dirty="0">
                <a:cs typeface="Times New Roman" panose="02020603050405020304" pitchFamily="18" charset="0"/>
              </a:rPr>
              <a:t> yang </a:t>
            </a:r>
            <a:r>
              <a:rPr lang="en-ID" sz="2600" dirty="0" err="1">
                <a:cs typeface="Times New Roman" panose="02020603050405020304" pitchFamily="18" charset="0"/>
              </a:rPr>
              <a:t>telah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dirubah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menjadi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sebuah</a:t>
            </a:r>
            <a:r>
              <a:rPr lang="en-ID" sz="2600" dirty="0">
                <a:cs typeface="Times New Roman" panose="02020603050405020304" pitchFamily="18" charset="0"/>
              </a:rPr>
              <a:t> media </a:t>
            </a:r>
            <a:r>
              <a:rPr lang="en-ID" sz="2600" dirty="0" err="1">
                <a:cs typeface="Times New Roman" panose="02020603050405020304" pitchFamily="18" charset="0"/>
              </a:rPr>
              <a:t>sinar</a:t>
            </a:r>
            <a:r>
              <a:rPr lang="en-ID" sz="2600" dirty="0">
                <a:cs typeface="Times New Roman" panose="02020603050405020304" pitchFamily="18" charset="0"/>
              </a:rPr>
              <a:t> </a:t>
            </a:r>
            <a:r>
              <a:rPr lang="en-ID" sz="2600" dirty="0" err="1">
                <a:cs typeface="Times New Roman" panose="02020603050405020304" pitchFamily="18" charset="0"/>
              </a:rPr>
              <a:t>berbentuk</a:t>
            </a:r>
            <a:r>
              <a:rPr lang="en-ID" sz="2600" dirty="0">
                <a:cs typeface="Times New Roman" panose="02020603050405020304" pitchFamily="18" charset="0"/>
              </a:rPr>
              <a:t> laser.</a:t>
            </a:r>
          </a:p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r>
              <a:rPr lang="en-ID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61D0F-889C-4E98-A52A-44A1098A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602" y="3776938"/>
            <a:ext cx="4493172" cy="2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6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3D06-A95D-472E-B6FD-50F97F07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9642"/>
            <a:ext cx="10485119" cy="1371600"/>
          </a:xfrm>
        </p:spPr>
        <p:txBody>
          <a:bodyPr/>
          <a:lstStyle/>
          <a:p>
            <a:pPr algn="ctr"/>
            <a:r>
              <a:rPr lang="en-US" b="1" dirty="0"/>
              <a:t>FUNGSI OTDR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811F-878F-44F0-9F4C-D0CC52215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11242"/>
            <a:ext cx="11582400" cy="4745421"/>
          </a:xfrm>
        </p:spPr>
        <p:txBody>
          <a:bodyPr>
            <a:noAutofit/>
          </a:bodyPr>
          <a:lstStyle/>
          <a:p>
            <a:r>
              <a:rPr lang="en-ID" sz="2600" dirty="0"/>
              <a:t>OTDR </a:t>
            </a:r>
            <a:r>
              <a:rPr lang="en-ID" sz="2600" dirty="0" err="1"/>
              <a:t>atau</a:t>
            </a:r>
            <a:r>
              <a:rPr lang="en-ID" sz="2600" dirty="0"/>
              <a:t> Optical Time Domain Reflectometer, </a:t>
            </a:r>
            <a:r>
              <a:rPr lang="en-ID" sz="2600" dirty="0" err="1"/>
              <a:t>yaitu</a:t>
            </a:r>
            <a:r>
              <a:rPr lang="en-ID" sz="2600" dirty="0"/>
              <a:t> salah </a:t>
            </a:r>
            <a:r>
              <a:rPr lang="en-ID" sz="2600" dirty="0" err="1"/>
              <a:t>satu</a:t>
            </a:r>
            <a:r>
              <a:rPr lang="en-ID" sz="2600" dirty="0"/>
              <a:t> </a:t>
            </a:r>
            <a:r>
              <a:rPr lang="en-ID" sz="2600" dirty="0" err="1"/>
              <a:t>alat</a:t>
            </a:r>
            <a:r>
              <a:rPr lang="en-ID" sz="2600" dirty="0"/>
              <a:t> </a:t>
            </a:r>
            <a:r>
              <a:rPr lang="en-ID" sz="2600" dirty="0" err="1"/>
              <a:t>ukur</a:t>
            </a:r>
            <a:r>
              <a:rPr lang="en-ID" sz="2600" dirty="0"/>
              <a:t> yang </a:t>
            </a:r>
            <a:r>
              <a:rPr lang="en-ID" sz="2600" dirty="0" err="1"/>
              <a:t>digunakan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instalasi</a:t>
            </a:r>
            <a:r>
              <a:rPr lang="en-ID" sz="2600" dirty="0"/>
              <a:t>, </a:t>
            </a:r>
            <a:r>
              <a:rPr lang="en-ID" sz="2600" dirty="0" err="1"/>
              <a:t>operasi</a:t>
            </a:r>
            <a:r>
              <a:rPr lang="en-ID" sz="2600" dirty="0"/>
              <a:t> dan </a:t>
            </a:r>
            <a:r>
              <a:rPr lang="en-ID" sz="2600" dirty="0" err="1"/>
              <a:t>pemeliharaan</a:t>
            </a:r>
            <a:r>
              <a:rPr lang="en-ID" sz="2600" dirty="0"/>
              <a:t> </a:t>
            </a:r>
            <a:r>
              <a:rPr lang="en-ID" sz="2600" dirty="0" err="1"/>
              <a:t>Jaringan</a:t>
            </a:r>
            <a:r>
              <a:rPr lang="en-ID" sz="2600" dirty="0"/>
              <a:t> Kabel </a:t>
            </a:r>
            <a:r>
              <a:rPr lang="en-ID" sz="2600" dirty="0" err="1"/>
              <a:t>Fiber</a:t>
            </a:r>
            <a:r>
              <a:rPr lang="en-ID" sz="2600" dirty="0"/>
              <a:t> </a:t>
            </a:r>
            <a:r>
              <a:rPr lang="en-ID" sz="2600" dirty="0" err="1"/>
              <a:t>Optik</a:t>
            </a:r>
            <a:r>
              <a:rPr lang="en-ID" sz="2600" dirty="0"/>
              <a:t>.</a:t>
            </a:r>
          </a:p>
          <a:p>
            <a:r>
              <a:rPr lang="en-ID" sz="2600" dirty="0" err="1"/>
              <a:t>Fungsi</a:t>
            </a:r>
            <a:r>
              <a:rPr lang="en-ID" sz="2600" dirty="0"/>
              <a:t> </a:t>
            </a:r>
            <a:r>
              <a:rPr lang="en-ID" sz="2600" dirty="0" err="1"/>
              <a:t>dari</a:t>
            </a:r>
            <a:r>
              <a:rPr lang="en-ID" sz="2600" dirty="0"/>
              <a:t> OTDR </a:t>
            </a:r>
            <a:r>
              <a:rPr lang="en-ID" sz="2600" dirty="0" err="1"/>
              <a:t>adalah</a:t>
            </a:r>
            <a:r>
              <a:rPr lang="en-ID" sz="2600" dirty="0"/>
              <a:t> ;</a:t>
            </a:r>
          </a:p>
          <a:p>
            <a:pPr marL="0" indent="0">
              <a:buNone/>
            </a:pPr>
            <a:r>
              <a:rPr lang="en-ID" sz="2600" dirty="0"/>
              <a:t>   a. </a:t>
            </a:r>
            <a:r>
              <a:rPr lang="en-ID" sz="2600" dirty="0" err="1"/>
              <a:t>Menampilkan</a:t>
            </a:r>
            <a:r>
              <a:rPr lang="en-ID" sz="2600" dirty="0"/>
              <a:t> </a:t>
            </a:r>
            <a:r>
              <a:rPr lang="en-ID" sz="2600" dirty="0" err="1"/>
              <a:t>grafis</a:t>
            </a:r>
            <a:r>
              <a:rPr lang="en-ID" sz="2600" dirty="0"/>
              <a:t> loss dan </a:t>
            </a:r>
            <a:r>
              <a:rPr lang="en-ID" sz="2600" dirty="0" err="1"/>
              <a:t>jarak</a:t>
            </a:r>
            <a:r>
              <a:rPr lang="en-ID" sz="2600" dirty="0"/>
              <a:t> </a:t>
            </a:r>
            <a:r>
              <a:rPr lang="en-ID" sz="2600" dirty="0" err="1"/>
              <a:t>kondisi</a:t>
            </a:r>
            <a:r>
              <a:rPr lang="en-ID" sz="2600" dirty="0"/>
              <a:t> </a:t>
            </a:r>
            <a:r>
              <a:rPr lang="en-ID" sz="2600" dirty="0" err="1"/>
              <a:t>kondisi</a:t>
            </a:r>
            <a:r>
              <a:rPr lang="en-ID" sz="2600" dirty="0"/>
              <a:t> </a:t>
            </a:r>
            <a:r>
              <a:rPr lang="en-ID" sz="2600" dirty="0" err="1"/>
              <a:t>kabel</a:t>
            </a:r>
            <a:r>
              <a:rPr lang="en-ID" sz="2600" dirty="0"/>
              <a:t> </a:t>
            </a:r>
            <a:r>
              <a:rPr lang="en-ID" sz="2600" dirty="0" err="1"/>
              <a:t>serat</a:t>
            </a:r>
            <a:r>
              <a:rPr lang="en-ID" sz="2600" dirty="0"/>
              <a:t> </a:t>
            </a:r>
            <a:r>
              <a:rPr lang="en-ID" sz="2600" dirty="0" err="1"/>
              <a:t>optik</a:t>
            </a:r>
            <a:r>
              <a:rPr lang="en-ID" sz="2600" dirty="0"/>
              <a:t>.</a:t>
            </a:r>
          </a:p>
          <a:p>
            <a:pPr marL="0" indent="0">
              <a:buNone/>
            </a:pPr>
            <a:r>
              <a:rPr lang="en-ID" sz="2600" dirty="0"/>
              <a:t>       1. Loss </a:t>
            </a:r>
            <a:r>
              <a:rPr lang="en-ID" sz="2600" dirty="0" err="1"/>
              <a:t>ditampilkan</a:t>
            </a:r>
            <a:r>
              <a:rPr lang="en-ID" sz="2600" dirty="0"/>
              <a:t> pada </a:t>
            </a:r>
            <a:r>
              <a:rPr lang="en-ID" sz="2600" dirty="0" err="1"/>
              <a:t>skala</a:t>
            </a:r>
            <a:r>
              <a:rPr lang="en-ID" sz="2600" dirty="0"/>
              <a:t> </a:t>
            </a:r>
            <a:r>
              <a:rPr lang="en-ID" sz="2600" dirty="0" err="1"/>
              <a:t>garis</a:t>
            </a:r>
            <a:r>
              <a:rPr lang="en-ID" sz="2600" dirty="0"/>
              <a:t> </a:t>
            </a:r>
            <a:r>
              <a:rPr lang="en-ID" sz="2600" dirty="0" err="1"/>
              <a:t>vertikal</a:t>
            </a:r>
            <a:endParaRPr lang="en-ID" sz="2600" dirty="0"/>
          </a:p>
          <a:p>
            <a:pPr marL="0" indent="0">
              <a:buNone/>
            </a:pPr>
            <a:r>
              <a:rPr lang="en-ID" sz="2600" dirty="0"/>
              <a:t>       2. </a:t>
            </a:r>
            <a:r>
              <a:rPr lang="en-ID" sz="2600" dirty="0" err="1"/>
              <a:t>jarak</a:t>
            </a:r>
            <a:r>
              <a:rPr lang="en-ID" sz="2600" dirty="0"/>
              <a:t> (meter / </a:t>
            </a:r>
            <a:r>
              <a:rPr lang="en-ID" sz="2600" dirty="0" err="1"/>
              <a:t>kilometer</a:t>
            </a:r>
            <a:r>
              <a:rPr lang="en-ID" sz="2600" dirty="0"/>
              <a:t>) </a:t>
            </a:r>
            <a:r>
              <a:rPr lang="en-ID" sz="2600" dirty="0" err="1"/>
              <a:t>ditampilkan</a:t>
            </a:r>
            <a:r>
              <a:rPr lang="en-ID" sz="2600" dirty="0"/>
              <a:t> pada </a:t>
            </a:r>
            <a:r>
              <a:rPr lang="en-ID" sz="2600" dirty="0" err="1"/>
              <a:t>skala</a:t>
            </a:r>
            <a:r>
              <a:rPr lang="en-ID" sz="2600" dirty="0"/>
              <a:t> </a:t>
            </a:r>
            <a:r>
              <a:rPr lang="en-ID" sz="2600" dirty="0" err="1"/>
              <a:t>garis</a:t>
            </a:r>
            <a:r>
              <a:rPr lang="en-ID" sz="2600" dirty="0"/>
              <a:t> horizontal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103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BF80-8D31-4212-8953-B1091091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38" y="622247"/>
            <a:ext cx="1141674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600" dirty="0"/>
              <a:t> b. </a:t>
            </a:r>
            <a:r>
              <a:rPr lang="en-ID" sz="2600" dirty="0" err="1"/>
              <a:t>Mengukur</a:t>
            </a:r>
            <a:r>
              <a:rPr lang="en-ID" sz="2600" dirty="0"/>
              <a:t> </a:t>
            </a:r>
            <a:r>
              <a:rPr lang="en-ID" sz="2600" dirty="0" err="1"/>
              <a:t>jarak</a:t>
            </a:r>
            <a:r>
              <a:rPr lang="en-ID" sz="2600" dirty="0"/>
              <a:t> total </a:t>
            </a:r>
            <a:r>
              <a:rPr lang="en-ID" sz="2600" dirty="0" err="1"/>
              <a:t>kabel</a:t>
            </a:r>
            <a:r>
              <a:rPr lang="en-ID" sz="2600" dirty="0"/>
              <a:t> </a:t>
            </a:r>
            <a:r>
              <a:rPr lang="en-ID" sz="2600" dirty="0" err="1"/>
              <a:t>serat</a:t>
            </a:r>
            <a:r>
              <a:rPr lang="en-ID" sz="2600" dirty="0"/>
              <a:t> </a:t>
            </a:r>
            <a:r>
              <a:rPr lang="en-ID" sz="2600" dirty="0" err="1"/>
              <a:t>optik</a:t>
            </a:r>
            <a:endParaRPr lang="en-ID" sz="2600" dirty="0"/>
          </a:p>
          <a:p>
            <a:pPr marL="0" indent="0">
              <a:buNone/>
            </a:pPr>
            <a:r>
              <a:rPr lang="en-ID" sz="2600" dirty="0"/>
              <a:t> c. </a:t>
            </a:r>
            <a:r>
              <a:rPr lang="en-ID" sz="2600" dirty="0" err="1"/>
              <a:t>Mengukur</a:t>
            </a:r>
            <a:r>
              <a:rPr lang="en-ID" sz="2600" dirty="0"/>
              <a:t> loss total </a:t>
            </a:r>
            <a:r>
              <a:rPr lang="en-ID" sz="2600" dirty="0" err="1"/>
              <a:t>kabel</a:t>
            </a:r>
            <a:r>
              <a:rPr lang="en-ID" sz="2600" dirty="0"/>
              <a:t> </a:t>
            </a:r>
            <a:r>
              <a:rPr lang="en-ID" sz="2600" dirty="0" err="1"/>
              <a:t>serat</a:t>
            </a:r>
            <a:r>
              <a:rPr lang="en-ID" sz="2600" dirty="0"/>
              <a:t> </a:t>
            </a:r>
            <a:r>
              <a:rPr lang="en-ID" sz="2600" dirty="0" err="1"/>
              <a:t>optik</a:t>
            </a:r>
            <a:r>
              <a:rPr lang="en-ID" sz="2600" dirty="0"/>
              <a:t> </a:t>
            </a:r>
            <a:r>
              <a:rPr lang="en-ID" sz="2600" dirty="0" err="1"/>
              <a:t>secara</a:t>
            </a:r>
            <a:r>
              <a:rPr lang="en-ID" sz="2600" dirty="0"/>
              <a:t> partial </a:t>
            </a:r>
            <a:r>
              <a:rPr lang="en-ID" sz="2600" dirty="0" err="1"/>
              <a:t>maupun</a:t>
            </a:r>
            <a:r>
              <a:rPr lang="en-ID" sz="2600" dirty="0"/>
              <a:t> total </a:t>
            </a:r>
            <a:r>
              <a:rPr lang="en-ID" sz="2600" dirty="0" err="1"/>
              <a:t>dalam</a:t>
            </a:r>
            <a:r>
              <a:rPr lang="en-ID" sz="2600" dirty="0"/>
              <a:t> </a:t>
            </a:r>
            <a:r>
              <a:rPr lang="en-ID" sz="2600" dirty="0" err="1"/>
              <a:t>satuan</a:t>
            </a:r>
            <a:r>
              <a:rPr lang="en-ID" sz="2600" dirty="0"/>
              <a:t> dB</a:t>
            </a:r>
          </a:p>
          <a:p>
            <a:pPr marL="0" indent="0">
              <a:buNone/>
            </a:pPr>
            <a:r>
              <a:rPr lang="en-ID" sz="2600" dirty="0"/>
              <a:t> d. </a:t>
            </a:r>
            <a:r>
              <a:rPr lang="en-ID" sz="2600" dirty="0" err="1"/>
              <a:t>Menghitung</a:t>
            </a:r>
            <a:r>
              <a:rPr lang="en-ID" sz="2600" dirty="0"/>
              <a:t> attenuation (</a:t>
            </a:r>
            <a:r>
              <a:rPr lang="en-ID" sz="2600" dirty="0" err="1"/>
              <a:t>redaman</a:t>
            </a:r>
            <a:r>
              <a:rPr lang="en-ID" sz="2600" dirty="0"/>
              <a:t> </a:t>
            </a:r>
            <a:r>
              <a:rPr lang="en-ID" sz="2600" dirty="0" err="1"/>
              <a:t>kabel</a:t>
            </a:r>
            <a:r>
              <a:rPr lang="en-ID" sz="2600" dirty="0"/>
              <a:t>) </a:t>
            </a:r>
            <a:r>
              <a:rPr lang="en-ID" sz="2600" dirty="0" err="1"/>
              <a:t>dalam</a:t>
            </a:r>
            <a:r>
              <a:rPr lang="en-ID" sz="2600" dirty="0"/>
              <a:t> </a:t>
            </a:r>
            <a:r>
              <a:rPr lang="en-ID" sz="2600" dirty="0" err="1"/>
              <a:t>satuan</a:t>
            </a:r>
            <a:r>
              <a:rPr lang="en-ID" sz="2600" dirty="0"/>
              <a:t> dB/km</a:t>
            </a:r>
          </a:p>
          <a:p>
            <a:pPr marL="0" indent="0">
              <a:buNone/>
            </a:pPr>
            <a:r>
              <a:rPr lang="en-ID" sz="2600" dirty="0"/>
              <a:t> e. </a:t>
            </a:r>
            <a:r>
              <a:rPr lang="en-ID" sz="2600" dirty="0" err="1"/>
              <a:t>Menampilkan</a:t>
            </a:r>
            <a:r>
              <a:rPr lang="en-ID" sz="2600" dirty="0"/>
              <a:t> </a:t>
            </a:r>
            <a:r>
              <a:rPr lang="en-ID" sz="2600" dirty="0" err="1"/>
              <a:t>jenis</a:t>
            </a:r>
            <a:r>
              <a:rPr lang="en-ID" sz="2600" dirty="0"/>
              <a:t> </a:t>
            </a:r>
            <a:r>
              <a:rPr lang="en-ID" sz="2600" dirty="0" err="1"/>
              <a:t>sambungan</a:t>
            </a:r>
            <a:r>
              <a:rPr lang="en-ID" sz="2600" dirty="0"/>
              <a:t> splice dan </a:t>
            </a:r>
            <a:r>
              <a:rPr lang="en-ID" sz="2600" dirty="0" err="1"/>
              <a:t>konektor</a:t>
            </a:r>
            <a:endParaRPr lang="en-ID" sz="2600" dirty="0"/>
          </a:p>
          <a:p>
            <a:pPr marL="0" indent="0">
              <a:buNone/>
            </a:pPr>
            <a:r>
              <a:rPr lang="en-ID" sz="2600" dirty="0"/>
              <a:t> f. </a:t>
            </a:r>
            <a:r>
              <a:rPr lang="en-ID" sz="2600" dirty="0" err="1"/>
              <a:t>Menghitung</a:t>
            </a:r>
            <a:r>
              <a:rPr lang="en-ID" sz="2600" dirty="0"/>
              <a:t> loss </a:t>
            </a:r>
            <a:r>
              <a:rPr lang="en-ID" sz="2600" dirty="0" err="1"/>
              <a:t>sambungan</a:t>
            </a:r>
            <a:r>
              <a:rPr lang="en-ID" sz="2600" dirty="0"/>
              <a:t> dan </a:t>
            </a:r>
            <a:r>
              <a:rPr lang="en-ID" sz="2600" dirty="0" err="1"/>
              <a:t>mengukur</a:t>
            </a:r>
            <a:r>
              <a:rPr lang="en-ID" sz="2600" dirty="0"/>
              <a:t> </a:t>
            </a:r>
            <a:r>
              <a:rPr lang="en-ID" sz="2600" dirty="0" err="1"/>
              <a:t>jarak</a:t>
            </a:r>
            <a:r>
              <a:rPr lang="en-ID" sz="2600" dirty="0"/>
              <a:t> </a:t>
            </a:r>
            <a:r>
              <a:rPr lang="en-ID" sz="2600" dirty="0" err="1"/>
              <a:t>sambungan</a:t>
            </a:r>
            <a:r>
              <a:rPr lang="en-ID" sz="2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86D16-6864-440B-9B62-5EF08BE7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678" y="3657903"/>
            <a:ext cx="3523480" cy="2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4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E7C-4284-4FF5-B307-1788D289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3498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FUNGSI OPM</a:t>
            </a:r>
            <a:br>
              <a:rPr lang="en-US" b="1" dirty="0"/>
            </a:br>
            <a:r>
              <a:rPr lang="en-ID" b="1" dirty="0"/>
              <a:t>(Optical Power Meter)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9389-8A21-4FA3-AEB2-C84DE301E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30" y="1820666"/>
            <a:ext cx="11058940" cy="3931920"/>
          </a:xfrm>
        </p:spPr>
        <p:txBody>
          <a:bodyPr>
            <a:normAutofit/>
          </a:bodyPr>
          <a:lstStyle/>
          <a:p>
            <a:r>
              <a:rPr lang="en-ID" sz="2600" dirty="0" err="1"/>
              <a:t>Alat</a:t>
            </a:r>
            <a:r>
              <a:rPr lang="en-ID" sz="2600" dirty="0"/>
              <a:t> </a:t>
            </a:r>
            <a:r>
              <a:rPr lang="en-ID" sz="2600" dirty="0" err="1"/>
              <a:t>ini</a:t>
            </a:r>
            <a:r>
              <a:rPr lang="en-ID" sz="2600" dirty="0"/>
              <a:t> </a:t>
            </a:r>
            <a:r>
              <a:rPr lang="en-ID" sz="2600" dirty="0" err="1"/>
              <a:t>memiliki</a:t>
            </a:r>
            <a:r>
              <a:rPr lang="en-ID" sz="2600" dirty="0"/>
              <a:t> </a:t>
            </a:r>
            <a:r>
              <a:rPr lang="en-ID" sz="2600" dirty="0" err="1"/>
              <a:t>fungsi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mengetahui</a:t>
            </a:r>
            <a:r>
              <a:rPr lang="en-ID" sz="2600" dirty="0"/>
              <a:t> </a:t>
            </a:r>
            <a:r>
              <a:rPr lang="en-ID" sz="2600" dirty="0" err="1"/>
              <a:t>seberapa</a:t>
            </a:r>
            <a:r>
              <a:rPr lang="en-ID" sz="2600" dirty="0"/>
              <a:t> </a:t>
            </a:r>
            <a:r>
              <a:rPr lang="en-ID" sz="2600" dirty="0" err="1"/>
              <a:t>kuat</a:t>
            </a:r>
            <a:r>
              <a:rPr lang="en-ID" sz="2600" dirty="0"/>
              <a:t> </a:t>
            </a:r>
            <a:r>
              <a:rPr lang="en-ID" sz="2600" dirty="0" err="1"/>
              <a:t>daya</a:t>
            </a:r>
            <a:r>
              <a:rPr lang="en-ID" sz="2600" dirty="0"/>
              <a:t> </a:t>
            </a:r>
            <a:r>
              <a:rPr lang="en-ID" sz="2600" dirty="0" err="1"/>
              <a:t>dari</a:t>
            </a:r>
            <a:r>
              <a:rPr lang="en-ID" sz="2600" dirty="0"/>
              <a:t> signal </a:t>
            </a:r>
            <a:r>
              <a:rPr lang="en-ID" sz="2600" dirty="0" err="1"/>
              <a:t>cahaya</a:t>
            </a:r>
            <a:r>
              <a:rPr lang="en-ID" sz="2600" dirty="0"/>
              <a:t> yang </a:t>
            </a:r>
            <a:r>
              <a:rPr lang="en-ID" sz="2600" dirty="0" err="1"/>
              <a:t>sudah</a:t>
            </a:r>
            <a:r>
              <a:rPr lang="en-ID" sz="2600" dirty="0"/>
              <a:t> </a:t>
            </a:r>
            <a:r>
              <a:rPr lang="en-ID" sz="2600" dirty="0" err="1"/>
              <a:t>masuk</a:t>
            </a:r>
            <a:r>
              <a:rPr lang="en-ID" sz="2600" dirty="0"/>
              <a:t>, OPM </a:t>
            </a:r>
            <a:r>
              <a:rPr lang="en-ID" sz="2600" dirty="0" err="1"/>
              <a:t>ini</a:t>
            </a:r>
            <a:r>
              <a:rPr lang="en-ID" sz="2600" dirty="0"/>
              <a:t> juga </a:t>
            </a:r>
            <a:r>
              <a:rPr lang="en-ID" sz="2600" dirty="0" err="1"/>
              <a:t>mempunyai</a:t>
            </a:r>
            <a:r>
              <a:rPr lang="en-ID" sz="2600" dirty="0"/>
              <a:t> interface FC yang </a:t>
            </a:r>
            <a:r>
              <a:rPr lang="en-ID" sz="2600" dirty="0" err="1"/>
              <a:t>langsung</a:t>
            </a:r>
            <a:r>
              <a:rPr lang="en-ID" sz="2600" dirty="0"/>
              <a:t> </a:t>
            </a:r>
            <a:r>
              <a:rPr lang="en-ID" sz="2600" dirty="0" err="1"/>
              <a:t>berhubungan</a:t>
            </a:r>
            <a:r>
              <a:rPr lang="en-ID" sz="2600" dirty="0"/>
              <a:t> </a:t>
            </a:r>
            <a:r>
              <a:rPr lang="en-ID" sz="2600" dirty="0" err="1"/>
              <a:t>dengan</a:t>
            </a:r>
            <a:r>
              <a:rPr lang="en-ID" sz="2600" dirty="0"/>
              <a:t> </a:t>
            </a:r>
            <a:r>
              <a:rPr lang="en-ID" sz="2600" dirty="0" err="1"/>
              <a:t>pathcore</a:t>
            </a:r>
            <a:r>
              <a:rPr lang="en-ID" sz="2600" dirty="0"/>
              <a:t> FC. </a:t>
            </a:r>
            <a:r>
              <a:rPr lang="en-ID" sz="2600" dirty="0" err="1"/>
              <a:t>rumus</a:t>
            </a:r>
            <a:r>
              <a:rPr lang="en-ID" sz="2600" dirty="0"/>
              <a:t> yang </a:t>
            </a:r>
            <a:r>
              <a:rPr lang="en-ID" sz="2600" dirty="0" err="1"/>
              <a:t>digunakan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melakukan</a:t>
            </a:r>
            <a:r>
              <a:rPr lang="en-ID" sz="2600" dirty="0"/>
              <a:t> proses </a:t>
            </a:r>
            <a:r>
              <a:rPr lang="en-ID" sz="2600" dirty="0" err="1"/>
              <a:t>ini</a:t>
            </a:r>
            <a:r>
              <a:rPr lang="en-ID" sz="2600" dirty="0"/>
              <a:t>, </a:t>
            </a:r>
            <a:r>
              <a:rPr lang="en-ID" sz="2600" dirty="0" err="1"/>
              <a:t>berikut</a:t>
            </a:r>
            <a:r>
              <a:rPr lang="en-ID" sz="2600" dirty="0"/>
              <a:t> </a:t>
            </a:r>
            <a:r>
              <a:rPr lang="en-ID" sz="2600" dirty="0" err="1"/>
              <a:t>rumusnya</a:t>
            </a:r>
            <a:r>
              <a:rPr lang="en-ID" sz="2600" dirty="0"/>
              <a:t>: (TX – RX =…dB </a:t>
            </a:r>
            <a:r>
              <a:rPr lang="en-ID" sz="2600" dirty="0" err="1"/>
              <a:t>dibagi</a:t>
            </a:r>
            <a:r>
              <a:rPr lang="en-ID" sz="2600" dirty="0"/>
              <a:t> </a:t>
            </a:r>
            <a:r>
              <a:rPr lang="en-ID" sz="2600" dirty="0" err="1"/>
              <a:t>jarak</a:t>
            </a:r>
            <a:r>
              <a:rPr lang="en-ID" sz="2600" dirty="0"/>
              <a:t> (Km)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5A9C6-7871-46AF-BFF7-392A547C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2" y="3678095"/>
            <a:ext cx="3584028" cy="26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0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B477-8225-40E6-86FE-48C984FC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0802"/>
            <a:ext cx="10058400" cy="1371600"/>
          </a:xfrm>
        </p:spPr>
        <p:txBody>
          <a:bodyPr/>
          <a:lstStyle/>
          <a:p>
            <a:pPr algn="ctr"/>
            <a:r>
              <a:rPr lang="en-US" b="1" dirty="0"/>
              <a:t>FUNGSI CLEAVER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39C56-359B-49C9-9B48-481F0ED5C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537252"/>
            <a:ext cx="10727635" cy="4029986"/>
          </a:xfrm>
        </p:spPr>
        <p:txBody>
          <a:bodyPr>
            <a:normAutofit/>
          </a:bodyPr>
          <a:lstStyle/>
          <a:p>
            <a:r>
              <a:rPr lang="en-ID" sz="2600" dirty="0"/>
              <a:t>Cleaver Tools </a:t>
            </a:r>
            <a:r>
              <a:rPr lang="en-ID" sz="2600" dirty="0" err="1"/>
              <a:t>ini</a:t>
            </a:r>
            <a:r>
              <a:rPr lang="en-ID" sz="2600" dirty="0"/>
              <a:t> </a:t>
            </a:r>
            <a:r>
              <a:rPr lang="en-ID" sz="2600" dirty="0" err="1"/>
              <a:t>mempunyai</a:t>
            </a:r>
            <a:r>
              <a:rPr lang="en-ID" sz="2600" dirty="0"/>
              <a:t> </a:t>
            </a:r>
            <a:r>
              <a:rPr lang="en-ID" sz="2600" dirty="0" err="1"/>
              <a:t>fungsi</a:t>
            </a:r>
            <a:r>
              <a:rPr lang="en-ID" sz="2600" dirty="0"/>
              <a:t>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memotong</a:t>
            </a:r>
            <a:r>
              <a:rPr lang="en-ID" sz="2600" dirty="0"/>
              <a:t> core yang </a:t>
            </a:r>
            <a:r>
              <a:rPr lang="en-ID" sz="2600" dirty="0" err="1"/>
              <a:t>kulit</a:t>
            </a:r>
            <a:r>
              <a:rPr lang="en-ID" sz="2600" dirty="0"/>
              <a:t> </a:t>
            </a:r>
            <a:r>
              <a:rPr lang="en-ID" sz="2600" dirty="0" err="1"/>
              <a:t>kabel</a:t>
            </a:r>
            <a:r>
              <a:rPr lang="en-ID" sz="2600" dirty="0"/>
              <a:t> optic-</a:t>
            </a:r>
            <a:r>
              <a:rPr lang="en-ID" sz="2600" dirty="0" err="1"/>
              <a:t>nya</a:t>
            </a:r>
            <a:r>
              <a:rPr lang="en-ID" sz="2600" dirty="0"/>
              <a:t> </a:t>
            </a:r>
            <a:r>
              <a:rPr lang="en-ID" sz="2600" dirty="0" err="1"/>
              <a:t>sudah</a:t>
            </a:r>
            <a:r>
              <a:rPr lang="en-ID" sz="2600" dirty="0"/>
              <a:t> </a:t>
            </a:r>
            <a:r>
              <a:rPr lang="en-ID" sz="2600" dirty="0" err="1"/>
              <a:t>dikupas</a:t>
            </a:r>
            <a:r>
              <a:rPr lang="en-ID" sz="2600" dirty="0"/>
              <a:t>, </a:t>
            </a:r>
            <a:r>
              <a:rPr lang="en-ID" sz="2600" dirty="0" err="1"/>
              <a:t>perlu</a:t>
            </a:r>
            <a:r>
              <a:rPr lang="en-ID" sz="2600" dirty="0"/>
              <a:t> </a:t>
            </a:r>
            <a:r>
              <a:rPr lang="en-ID" sz="2600" dirty="0" err="1"/>
              <a:t>diketahui</a:t>
            </a:r>
            <a:r>
              <a:rPr lang="en-ID" sz="2600" dirty="0"/>
              <a:t>  </a:t>
            </a:r>
            <a:r>
              <a:rPr lang="en-ID" sz="2600" dirty="0" err="1"/>
              <a:t>bahwa</a:t>
            </a:r>
            <a:r>
              <a:rPr lang="en-ID" sz="2600" dirty="0"/>
              <a:t> </a:t>
            </a:r>
            <a:r>
              <a:rPr lang="en-ID" sz="2600" dirty="0" err="1"/>
              <a:t>pemotongan</a:t>
            </a:r>
            <a:r>
              <a:rPr lang="en-ID" sz="2600" dirty="0"/>
              <a:t> core </a:t>
            </a:r>
            <a:r>
              <a:rPr lang="en-ID" sz="2600" dirty="0" err="1"/>
              <a:t>ini</a:t>
            </a:r>
            <a:r>
              <a:rPr lang="en-ID" sz="2600" dirty="0"/>
              <a:t> </a:t>
            </a:r>
            <a:r>
              <a:rPr lang="en-ID" sz="2600" dirty="0" err="1"/>
              <a:t>wajib</a:t>
            </a:r>
            <a:r>
              <a:rPr lang="en-ID" sz="2600" dirty="0"/>
              <a:t> </a:t>
            </a:r>
            <a:r>
              <a:rPr lang="en-ID" sz="2600" dirty="0" err="1"/>
              <a:t>menggunakan</a:t>
            </a:r>
            <a:r>
              <a:rPr lang="en-ID" sz="2600" dirty="0"/>
              <a:t> </a:t>
            </a:r>
            <a:r>
              <a:rPr lang="en-ID" sz="2600" dirty="0" err="1"/>
              <a:t>alat</a:t>
            </a:r>
            <a:r>
              <a:rPr lang="en-ID" sz="2600" dirty="0"/>
              <a:t> </a:t>
            </a:r>
            <a:r>
              <a:rPr lang="en-ID" sz="2600" dirty="0" err="1"/>
              <a:t>khusus</a:t>
            </a:r>
            <a:r>
              <a:rPr lang="en-ID" sz="2600" dirty="0"/>
              <a:t> </a:t>
            </a:r>
            <a:r>
              <a:rPr lang="en-ID" sz="2600" dirty="0" err="1"/>
              <a:t>ini</a:t>
            </a:r>
            <a:r>
              <a:rPr lang="en-ID" sz="2600" dirty="0"/>
              <a:t>, </a:t>
            </a:r>
            <a:r>
              <a:rPr lang="en-ID" sz="2600" dirty="0" err="1"/>
              <a:t>karena</a:t>
            </a:r>
            <a:r>
              <a:rPr lang="en-ID" sz="2600" dirty="0"/>
              <a:t> pada </a:t>
            </a:r>
            <a:r>
              <a:rPr lang="en-ID" sz="2600" dirty="0" err="1"/>
              <a:t>serat</a:t>
            </a:r>
            <a:r>
              <a:rPr lang="en-ID" sz="2600" dirty="0"/>
              <a:t> </a:t>
            </a:r>
            <a:r>
              <a:rPr lang="en-ID" sz="2600" dirty="0" err="1"/>
              <a:t>kacanya</a:t>
            </a:r>
            <a:r>
              <a:rPr lang="en-ID" sz="2600" dirty="0"/>
              <a:t> </a:t>
            </a:r>
            <a:r>
              <a:rPr lang="en-ID" sz="2600" dirty="0" err="1"/>
              <a:t>akan</a:t>
            </a:r>
            <a:r>
              <a:rPr lang="en-ID" sz="2600" dirty="0"/>
              <a:t> </a:t>
            </a:r>
            <a:r>
              <a:rPr lang="en-ID" sz="2600" dirty="0" err="1"/>
              <a:t>terpotong</a:t>
            </a:r>
            <a:r>
              <a:rPr lang="en-ID" sz="2600" dirty="0"/>
              <a:t> </a:t>
            </a:r>
            <a:r>
              <a:rPr lang="en-ID" sz="2600" dirty="0" err="1"/>
              <a:t>dengan</a:t>
            </a:r>
            <a:r>
              <a:rPr lang="en-ID" sz="2600" dirty="0"/>
              <a:t> </a:t>
            </a:r>
            <a:r>
              <a:rPr lang="en-ID" sz="2600" dirty="0" err="1"/>
              <a:t>rapih</a:t>
            </a:r>
            <a:r>
              <a:rPr lang="en-ID" sz="2600" dirty="0"/>
              <a:t>. </a:t>
            </a:r>
            <a:r>
              <a:rPr lang="en-ID" sz="2600" dirty="0" err="1"/>
              <a:t>Jika</a:t>
            </a:r>
            <a:r>
              <a:rPr lang="en-ID" sz="2600" dirty="0"/>
              <a:t> proses </a:t>
            </a:r>
            <a:r>
              <a:rPr lang="en-ID" sz="2600" dirty="0" err="1"/>
              <a:t>ini</a:t>
            </a:r>
            <a:r>
              <a:rPr lang="en-ID" sz="2600" dirty="0"/>
              <a:t> </a:t>
            </a:r>
            <a:r>
              <a:rPr lang="en-ID" sz="2600" dirty="0" err="1"/>
              <a:t>berhasil</a:t>
            </a:r>
            <a:r>
              <a:rPr lang="en-ID" sz="2600" dirty="0"/>
              <a:t> </a:t>
            </a:r>
            <a:r>
              <a:rPr lang="en-ID" sz="2600" dirty="0" err="1"/>
              <a:t>dilakukan</a:t>
            </a:r>
            <a:r>
              <a:rPr lang="en-ID" sz="2600" dirty="0"/>
              <a:t> </a:t>
            </a:r>
            <a:r>
              <a:rPr lang="en-ID" sz="2600" dirty="0" err="1"/>
              <a:t>dengan</a:t>
            </a:r>
            <a:r>
              <a:rPr lang="en-ID" sz="2600" dirty="0"/>
              <a:t> </a:t>
            </a:r>
            <a:r>
              <a:rPr lang="en-ID" sz="2600" dirty="0" err="1"/>
              <a:t>baik</a:t>
            </a:r>
            <a:r>
              <a:rPr lang="en-ID" sz="2600" dirty="0"/>
              <a:t> </a:t>
            </a:r>
            <a:r>
              <a:rPr lang="en-ID" sz="2600" dirty="0" err="1"/>
              <a:t>maka</a:t>
            </a:r>
            <a:r>
              <a:rPr lang="en-ID" sz="2600" dirty="0"/>
              <a:t> </a:t>
            </a:r>
            <a:r>
              <a:rPr lang="en-ID" sz="2600" dirty="0" err="1"/>
              <a:t>tahapan</a:t>
            </a:r>
            <a:r>
              <a:rPr lang="en-ID" sz="2600" dirty="0"/>
              <a:t> </a:t>
            </a:r>
            <a:r>
              <a:rPr lang="en-ID" sz="2600" dirty="0" err="1"/>
              <a:t>selanjutnya</a:t>
            </a:r>
            <a:r>
              <a:rPr lang="en-ID" sz="2600" dirty="0"/>
              <a:t>, </a:t>
            </a:r>
            <a:r>
              <a:rPr lang="en-ID" sz="2600" dirty="0" err="1"/>
              <a:t>bisa</a:t>
            </a:r>
            <a:r>
              <a:rPr lang="en-ID" sz="2600" dirty="0"/>
              <a:t> </a:t>
            </a:r>
            <a:r>
              <a:rPr lang="en-ID" sz="2600" dirty="0" err="1"/>
              <a:t>teruskan</a:t>
            </a:r>
            <a:r>
              <a:rPr lang="en-ID" sz="2600" dirty="0"/>
              <a:t> </a:t>
            </a:r>
            <a:r>
              <a:rPr lang="en-ID" sz="2600" dirty="0" err="1"/>
              <a:t>ke</a:t>
            </a:r>
            <a:r>
              <a:rPr lang="en-ID" sz="2600" dirty="0"/>
              <a:t> </a:t>
            </a:r>
            <a:r>
              <a:rPr lang="en-ID" sz="2600" dirty="0" err="1"/>
              <a:t>tahap</a:t>
            </a:r>
            <a:r>
              <a:rPr lang="en-ID" sz="2600" dirty="0"/>
              <a:t> Jointing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4A946-7B62-4BD8-A956-56D7F685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6" y="3861570"/>
            <a:ext cx="3543300" cy="24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6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F173-3987-4853-B07A-F15AF56D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7550"/>
            <a:ext cx="10058400" cy="1371600"/>
          </a:xfrm>
        </p:spPr>
        <p:txBody>
          <a:bodyPr/>
          <a:lstStyle/>
          <a:p>
            <a:pPr algn="ctr"/>
            <a:r>
              <a:rPr lang="en-US" b="1" dirty="0"/>
              <a:t>FUNGSI </a:t>
            </a:r>
            <a:r>
              <a:rPr lang="en-ID" b="1" dirty="0"/>
              <a:t>STTRIPER ATAU MILER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9FF8-0B55-4EBB-920A-930EFFAAC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26042"/>
            <a:ext cx="11330608" cy="3931920"/>
          </a:xfrm>
        </p:spPr>
        <p:txBody>
          <a:bodyPr>
            <a:normAutofit/>
          </a:bodyPr>
          <a:lstStyle/>
          <a:p>
            <a:r>
              <a:rPr lang="en-ID" sz="2600" dirty="0" err="1"/>
              <a:t>Alat</a:t>
            </a:r>
            <a:r>
              <a:rPr lang="en-ID" sz="2600" dirty="0"/>
              <a:t> </a:t>
            </a:r>
            <a:r>
              <a:rPr lang="en-ID" sz="2600" dirty="0" err="1"/>
              <a:t>ini</a:t>
            </a:r>
            <a:r>
              <a:rPr lang="en-ID" sz="2600" dirty="0"/>
              <a:t> </a:t>
            </a:r>
            <a:r>
              <a:rPr lang="en-ID" sz="2600" dirty="0" err="1"/>
              <a:t>berfungsi</a:t>
            </a:r>
            <a:r>
              <a:rPr lang="en-ID" sz="2600" dirty="0"/>
              <a:t> </a:t>
            </a:r>
            <a:r>
              <a:rPr lang="en-ID" sz="2600" dirty="0" err="1"/>
              <a:t>sebagai</a:t>
            </a:r>
            <a:r>
              <a:rPr lang="en-ID" sz="2600" dirty="0"/>
              <a:t> media </a:t>
            </a:r>
            <a:r>
              <a:rPr lang="en-ID" sz="2600" dirty="0" err="1"/>
              <a:t>untuk</a:t>
            </a:r>
            <a:r>
              <a:rPr lang="en-ID" sz="2600" dirty="0"/>
              <a:t> </a:t>
            </a:r>
            <a:r>
              <a:rPr lang="en-ID" sz="2600" dirty="0" err="1"/>
              <a:t>memotong</a:t>
            </a:r>
            <a:r>
              <a:rPr lang="en-ID" sz="2600" dirty="0"/>
              <a:t> dan </a:t>
            </a:r>
            <a:r>
              <a:rPr lang="en-ID" sz="2600" dirty="0" err="1"/>
              <a:t>mengupas</a:t>
            </a:r>
            <a:r>
              <a:rPr lang="en-ID" sz="2600" dirty="0"/>
              <a:t> </a:t>
            </a:r>
            <a:r>
              <a:rPr lang="en-ID" sz="2600" dirty="0" err="1"/>
              <a:t>kulit</a:t>
            </a:r>
            <a:r>
              <a:rPr lang="en-ID" sz="2600" dirty="0"/>
              <a:t>  dan </a:t>
            </a:r>
            <a:r>
              <a:rPr lang="en-ID" sz="2600" dirty="0" err="1"/>
              <a:t>daging</a:t>
            </a:r>
            <a:r>
              <a:rPr lang="en-ID" sz="2600" dirty="0"/>
              <a:t> </a:t>
            </a:r>
            <a:r>
              <a:rPr lang="en-ID" sz="2600" dirty="0" err="1"/>
              <a:t>kabel</a:t>
            </a:r>
            <a:endParaRPr lang="en-ID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2C397-5806-4C0B-BE5D-CDDEA296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5" y="2586825"/>
            <a:ext cx="4013297" cy="297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9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350D-2837-4E23-874B-54ABEDB1A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303021"/>
            <a:ext cx="10830290" cy="3710710"/>
          </a:xfrm>
        </p:spPr>
        <p:txBody>
          <a:bodyPr>
            <a:normAutofit/>
          </a:bodyPr>
          <a:lstStyle/>
          <a:p>
            <a:r>
              <a:rPr lang="en-US" b="1" dirty="0"/>
              <a:t>PROSEDUR PENYAMBUNGAN KABEL FIBER OPTIC</a:t>
            </a:r>
            <a:br>
              <a:rPr lang="en-US" b="1" dirty="0"/>
            </a:b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271647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74DE-1DF1-4AE7-B5B0-FC6F1275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PROSEDUR MENGGUNAKAN SPLICER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28A1-D953-43B4-9DB9-0F838172B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1069"/>
            <a:ext cx="10515600" cy="52383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D" dirty="0" err="1">
                <a:latin typeface="+mj-lt"/>
              </a:rPr>
              <a:t>Struktur</a:t>
            </a:r>
            <a:r>
              <a:rPr lang="en-ID" dirty="0">
                <a:latin typeface="+mj-lt"/>
              </a:rPr>
              <a:t> Fusion Splicer </a:t>
            </a:r>
            <a:r>
              <a:rPr lang="en-ID" dirty="0" err="1">
                <a:latin typeface="+mj-lt"/>
              </a:rPr>
              <a:t>Alat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ini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memiliki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struktur</a:t>
            </a:r>
            <a:r>
              <a:rPr lang="en-ID" dirty="0">
                <a:latin typeface="+mj-lt"/>
              </a:rPr>
              <a:t> / </a:t>
            </a:r>
            <a:r>
              <a:rPr lang="en-ID" dirty="0" err="1">
                <a:latin typeface="+mj-lt"/>
              </a:rPr>
              <a:t>bagian</a:t>
            </a:r>
            <a:r>
              <a:rPr lang="en-ID" dirty="0">
                <a:latin typeface="+mj-lt"/>
              </a:rPr>
              <a:t> – </a:t>
            </a:r>
            <a:r>
              <a:rPr lang="en-ID" dirty="0" err="1">
                <a:latin typeface="+mj-lt"/>
              </a:rPr>
              <a:t>bagian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memiliki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fungsinya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sendiri</a:t>
            </a:r>
            <a:r>
              <a:rPr lang="en-ID" dirty="0">
                <a:latin typeface="+mj-lt"/>
              </a:rPr>
              <a:t> – </a:t>
            </a:r>
            <a:r>
              <a:rPr lang="en-ID" dirty="0" err="1">
                <a:latin typeface="+mj-lt"/>
              </a:rPr>
              <a:t>sendiri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yaitu</a:t>
            </a:r>
            <a:r>
              <a:rPr lang="en-ID" dirty="0">
                <a:latin typeface="+mj-lt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>
                <a:latin typeface="+mj-lt"/>
              </a:rPr>
              <a:t>Alur V (V Groove) dan </a:t>
            </a:r>
            <a:r>
              <a:rPr lang="en-ID" dirty="0" err="1">
                <a:latin typeface="+mj-lt"/>
              </a:rPr>
              <a:t>klem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terletak</a:t>
            </a:r>
            <a:r>
              <a:rPr lang="en-ID" dirty="0">
                <a:latin typeface="+mj-lt"/>
              </a:rPr>
              <a:t> pada </a:t>
            </a:r>
            <a:r>
              <a:rPr lang="en-ID" dirty="0" err="1">
                <a:latin typeface="+mj-lt"/>
              </a:rPr>
              <a:t>bagian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tengah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splicer,yang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berfungsi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sebagai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tempat</a:t>
            </a:r>
            <a:r>
              <a:rPr lang="en-ID" dirty="0">
                <a:latin typeface="+mj-lt"/>
              </a:rPr>
              <a:t> proses </a:t>
            </a:r>
            <a:r>
              <a:rPr lang="en-ID" dirty="0" err="1">
                <a:latin typeface="+mj-lt"/>
              </a:rPr>
              <a:t>penyambungan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terjadi</a:t>
            </a:r>
            <a:r>
              <a:rPr lang="en-ID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>
                <a:latin typeface="+mj-lt"/>
              </a:rPr>
              <a:t>Micro positioned dan sensor yang </a:t>
            </a:r>
            <a:r>
              <a:rPr lang="en-ID" dirty="0" err="1">
                <a:latin typeface="+mj-lt"/>
              </a:rPr>
              <a:t>menjadi</a:t>
            </a:r>
            <a:r>
              <a:rPr lang="en-ID" dirty="0">
                <a:latin typeface="+mj-lt"/>
              </a:rPr>
              <a:t> motor </a:t>
            </a:r>
            <a:r>
              <a:rPr lang="en-ID" dirty="0" err="1">
                <a:latin typeface="+mj-lt"/>
              </a:rPr>
              <a:t>penggerak</a:t>
            </a:r>
            <a:r>
              <a:rPr lang="en-ID" dirty="0">
                <a:latin typeface="+mj-lt"/>
              </a:rPr>
              <a:t> V </a:t>
            </a:r>
            <a:r>
              <a:rPr lang="en-ID" dirty="0" err="1">
                <a:latin typeface="+mj-lt"/>
              </a:rPr>
              <a:t>Groove.Jika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ada</a:t>
            </a:r>
            <a:r>
              <a:rPr lang="en-ID" dirty="0">
                <a:latin typeface="+mj-lt"/>
              </a:rPr>
              <a:t> salah </a:t>
            </a:r>
            <a:r>
              <a:rPr lang="en-ID" dirty="0" err="1">
                <a:latin typeface="+mj-lt"/>
              </a:rPr>
              <a:t>peletakan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corepada</a:t>
            </a:r>
            <a:r>
              <a:rPr lang="en-ID" dirty="0">
                <a:latin typeface="+mj-lt"/>
              </a:rPr>
              <a:t> V Groove, </a:t>
            </a:r>
            <a:r>
              <a:rPr lang="en-ID" dirty="0" err="1">
                <a:latin typeface="+mj-lt"/>
              </a:rPr>
              <a:t>maka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bagian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ini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yangberfungsi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menyesuaikan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posisinya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secara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otomatis</a:t>
            </a:r>
            <a:r>
              <a:rPr lang="en-ID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 err="1">
                <a:latin typeface="+mj-lt"/>
              </a:rPr>
              <a:t>Elektroda</a:t>
            </a:r>
            <a:r>
              <a:rPr lang="en-ID" dirty="0">
                <a:latin typeface="+mj-lt"/>
              </a:rPr>
              <a:t>, yang </a:t>
            </a:r>
            <a:r>
              <a:rPr lang="en-ID" dirty="0" err="1">
                <a:latin typeface="+mj-lt"/>
              </a:rPr>
              <a:t>berfungsi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sebagai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konduktor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menghantarkanlistrik</a:t>
            </a:r>
            <a:r>
              <a:rPr lang="en-ID" dirty="0">
                <a:latin typeface="+mj-lt"/>
              </a:rPr>
              <a:t> pada V Groove </a:t>
            </a:r>
            <a:r>
              <a:rPr lang="en-ID" dirty="0" err="1">
                <a:latin typeface="+mj-lt"/>
              </a:rPr>
              <a:t>sehingga</a:t>
            </a:r>
            <a:r>
              <a:rPr lang="en-ID" dirty="0">
                <a:latin typeface="+mj-lt"/>
              </a:rPr>
              <a:t> V Groove </a:t>
            </a:r>
            <a:r>
              <a:rPr lang="en-ID" dirty="0" err="1">
                <a:latin typeface="+mj-lt"/>
              </a:rPr>
              <a:t>menjadi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panas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mampumelelehkan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ujung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coreyang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menghasilkan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sambungan</a:t>
            </a:r>
            <a:r>
              <a:rPr lang="en-ID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>
                <a:latin typeface="+mj-lt"/>
              </a:rPr>
              <a:t>Sensor, yang </a:t>
            </a:r>
            <a:r>
              <a:rPr lang="en-ID" dirty="0" err="1">
                <a:latin typeface="+mj-lt"/>
              </a:rPr>
              <a:t>berupa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cermin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lensa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berguna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penyambunguntuk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langsung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penyambungan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coretersebut</a:t>
            </a:r>
            <a:r>
              <a:rPr lang="en-ID" dirty="0">
                <a:latin typeface="+mj-lt"/>
              </a:rPr>
              <a:t>. </a:t>
            </a:r>
            <a:r>
              <a:rPr lang="en-ID" dirty="0" err="1">
                <a:latin typeface="+mj-lt"/>
              </a:rPr>
              <a:t>Ini</a:t>
            </a:r>
            <a:r>
              <a:rPr lang="en-ID" dirty="0">
                <a:latin typeface="+mj-lt"/>
              </a:rPr>
              <a:t> juga </a:t>
            </a:r>
            <a:r>
              <a:rPr lang="en-ID" dirty="0" err="1">
                <a:latin typeface="+mj-lt"/>
              </a:rPr>
              <a:t>berguna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bagus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atau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tidaknya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hasil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sambungan</a:t>
            </a:r>
            <a:endParaRPr lang="en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7397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E431-6105-4D3C-9703-2C2DCFB7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04" y="240722"/>
            <a:ext cx="11135591" cy="6376555"/>
          </a:xfrm>
        </p:spPr>
        <p:txBody>
          <a:bodyPr>
            <a:noAutofit/>
          </a:bodyPr>
          <a:lstStyle/>
          <a:p>
            <a:pPr marL="48260" indent="0" algn="just" fontAlgn="base">
              <a:buNone/>
            </a:pPr>
            <a:r>
              <a:rPr lang="en-US" sz="2000" b="1" dirty="0" err="1">
                <a:solidFill>
                  <a:srgbClr val="151515"/>
                </a:solidFill>
                <a:latin typeface="+mj-lt"/>
              </a:rPr>
              <a:t>Langkah-Langkah</a:t>
            </a:r>
            <a:r>
              <a:rPr lang="en-US" sz="2000" b="1" dirty="0">
                <a:solidFill>
                  <a:srgbClr val="151515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151515"/>
                </a:solidFill>
                <a:latin typeface="+mj-lt"/>
              </a:rPr>
              <a:t>Penyambungan</a:t>
            </a:r>
            <a:r>
              <a:rPr lang="en-US" sz="2000" b="1" dirty="0">
                <a:solidFill>
                  <a:srgbClr val="151515"/>
                </a:solidFill>
                <a:latin typeface="+mj-lt"/>
              </a:rPr>
              <a:t>(Splicing)</a:t>
            </a:r>
            <a:endParaRPr lang="en-ID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Masukkan </a:t>
            </a:r>
            <a:r>
              <a:rPr lang="en-ID" sz="2000" dirty="0" err="1">
                <a:latin typeface="+mj-lt"/>
              </a:rPr>
              <a:t>plastik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khusus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melindungi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bagian</a:t>
            </a:r>
            <a:r>
              <a:rPr lang="en-ID" sz="2000" dirty="0">
                <a:latin typeface="+mj-lt"/>
              </a:rPr>
              <a:t> core yang </a:t>
            </a:r>
            <a:r>
              <a:rPr lang="en-ID" sz="2000" dirty="0" err="1">
                <a:latin typeface="+mj-lt"/>
              </a:rPr>
              <a:t>telah</a:t>
            </a:r>
            <a:r>
              <a:rPr lang="en-ID" sz="2000" dirty="0">
                <a:latin typeface="+mj-lt"/>
              </a:rPr>
              <a:t> di-splice.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+mj-lt"/>
              </a:rPr>
              <a:t>Kupas</a:t>
            </a:r>
            <a:r>
              <a:rPr lang="en-ID" sz="2000" dirty="0">
                <a:latin typeface="+mj-lt"/>
              </a:rPr>
              <a:t> core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jaketnya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fiber</a:t>
            </a:r>
            <a:r>
              <a:rPr lang="en-ID" sz="2000" dirty="0">
                <a:latin typeface="+mj-lt"/>
              </a:rPr>
              <a:t> stripper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memposisikan</a:t>
            </a:r>
            <a:r>
              <a:rPr lang="en-ID" sz="2000" dirty="0">
                <a:latin typeface="+mj-lt"/>
              </a:rPr>
              <a:t> stripper </a:t>
            </a:r>
            <a:r>
              <a:rPr lang="en-ID" sz="2000" dirty="0" err="1">
                <a:latin typeface="+mj-lt"/>
              </a:rPr>
              <a:t>agak</a:t>
            </a:r>
            <a:r>
              <a:rPr lang="en-ID" sz="2000" dirty="0">
                <a:latin typeface="+mj-lt"/>
              </a:rPr>
              <a:t>  miring, </a:t>
            </a:r>
            <a:r>
              <a:rPr lang="en-ID" sz="2000" dirty="0" err="1">
                <a:latin typeface="+mj-lt"/>
              </a:rPr>
              <a:t>tahan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tarik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ujung</a:t>
            </a:r>
            <a:r>
              <a:rPr lang="en-ID" sz="2000" dirty="0">
                <a:latin typeface="+mj-lt"/>
              </a:rPr>
              <a:t> core / </a:t>
            </a:r>
            <a:r>
              <a:rPr lang="en-ID" sz="2000" dirty="0" err="1">
                <a:latin typeface="+mj-lt"/>
              </a:rPr>
              <a:t>serat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optik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perlahan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Setelah </a:t>
            </a:r>
            <a:r>
              <a:rPr lang="en-ID" sz="2000" dirty="0" err="1">
                <a:latin typeface="+mj-lt"/>
              </a:rPr>
              <a:t>terkupas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bersihkan</a:t>
            </a:r>
            <a:r>
              <a:rPr lang="en-ID" sz="2000" dirty="0">
                <a:latin typeface="+mj-lt"/>
              </a:rPr>
              <a:t> core / </a:t>
            </a:r>
            <a:r>
              <a:rPr lang="en-ID" sz="2000" dirty="0" err="1">
                <a:latin typeface="+mj-lt"/>
              </a:rPr>
              <a:t>serat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optik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tissue.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pemotong</a:t>
            </a:r>
            <a:r>
              <a:rPr lang="en-ID" sz="2000" dirty="0">
                <a:latin typeface="+mj-lt"/>
              </a:rPr>
              <a:t> core </a:t>
            </a:r>
            <a:r>
              <a:rPr lang="en-ID" sz="2000" dirty="0" err="1">
                <a:latin typeface="+mj-lt"/>
              </a:rPr>
              <a:t>dimana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menempatkan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ujung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jaket</a:t>
            </a:r>
            <a:r>
              <a:rPr lang="en-ID" sz="2000" dirty="0">
                <a:latin typeface="+mj-lt"/>
              </a:rPr>
              <a:t> pada </a:t>
            </a:r>
            <a:r>
              <a:rPr lang="en-ID" sz="2000" dirty="0" err="1">
                <a:latin typeface="+mj-lt"/>
              </a:rPr>
              <a:t>skala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antara</a:t>
            </a:r>
            <a:r>
              <a:rPr lang="en-ID" sz="2000" dirty="0">
                <a:latin typeface="+mj-lt"/>
              </a:rPr>
              <a:t> 15 dan 20, </a:t>
            </a: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potong</a:t>
            </a:r>
            <a:r>
              <a:rPr lang="en-ID" sz="2000" dirty="0">
                <a:latin typeface="+mj-lt"/>
              </a:rPr>
              <a:t>. Pada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memotong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pisau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dijalankan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kecepatan</a:t>
            </a:r>
            <a:r>
              <a:rPr lang="en-ID" sz="2000" dirty="0">
                <a:latin typeface="+mj-lt"/>
              </a:rPr>
              <a:t>  yang </a:t>
            </a:r>
            <a:r>
              <a:rPr lang="en-ID" sz="2000" dirty="0" err="1">
                <a:latin typeface="+mj-lt"/>
              </a:rPr>
              <a:t>sesuai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konstan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Setelah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splicer yang </a:t>
            </a:r>
            <a:r>
              <a:rPr lang="en-ID" sz="2000" dirty="0" err="1">
                <a:latin typeface="+mj-lt"/>
              </a:rPr>
              <a:t>berfungsi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menyambung</a:t>
            </a:r>
            <a:r>
              <a:rPr lang="en-ID" sz="2000" dirty="0">
                <a:latin typeface="+mj-lt"/>
              </a:rPr>
              <a:t> core. </a:t>
            </a:r>
            <a:r>
              <a:rPr lang="en-ID" sz="2000" dirty="0" err="1">
                <a:latin typeface="+mj-lt"/>
              </a:rPr>
              <a:t>Jangan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sampai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ujung</a:t>
            </a:r>
            <a:r>
              <a:rPr lang="en-ID" sz="2000" dirty="0">
                <a:latin typeface="+mj-lt"/>
              </a:rPr>
              <a:t> core </a:t>
            </a:r>
            <a:r>
              <a:rPr lang="en-ID" sz="2000" dirty="0" err="1">
                <a:latin typeface="+mj-lt"/>
              </a:rPr>
              <a:t>menyentuh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sesuatu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benda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sebab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menambah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redaman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Setelah </a:t>
            </a:r>
            <a:r>
              <a:rPr lang="en-ID" sz="2000" dirty="0" err="1">
                <a:latin typeface="+mj-lt"/>
              </a:rPr>
              <a:t>kedua</a:t>
            </a:r>
            <a:r>
              <a:rPr lang="en-ID" sz="2000" dirty="0">
                <a:latin typeface="+mj-lt"/>
              </a:rPr>
              <a:t> core / </a:t>
            </a:r>
            <a:r>
              <a:rPr lang="en-ID" sz="2000" dirty="0" err="1">
                <a:latin typeface="+mj-lt"/>
              </a:rPr>
              <a:t>serat</a:t>
            </a:r>
            <a:r>
              <a:rPr lang="en-ID" sz="2000" dirty="0">
                <a:latin typeface="+mj-lt"/>
              </a:rPr>
              <a:t> optic di </a:t>
            </a:r>
            <a:r>
              <a:rPr lang="en-ID" sz="2000" dirty="0" err="1">
                <a:latin typeface="+mj-lt"/>
              </a:rPr>
              <a:t>masukkan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splicer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tombol</a:t>
            </a:r>
            <a:r>
              <a:rPr lang="en-ID" sz="2000" dirty="0">
                <a:latin typeface="+mj-lt"/>
              </a:rPr>
              <a:t> set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otomatis</a:t>
            </a:r>
            <a:r>
              <a:rPr lang="en-ID" sz="2000" dirty="0">
                <a:latin typeface="+mj-lt"/>
              </a:rPr>
              <a:t> splicer </a:t>
            </a:r>
            <a:r>
              <a:rPr lang="en-ID" sz="2000" dirty="0" err="1">
                <a:latin typeface="+mj-lt"/>
              </a:rPr>
              <a:t>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meleburkan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kedua</a:t>
            </a:r>
            <a:r>
              <a:rPr lang="en-ID" sz="2000" dirty="0">
                <a:latin typeface="+mj-lt"/>
              </a:rPr>
              <a:t> core dan </a:t>
            </a:r>
            <a:r>
              <a:rPr lang="en-ID" sz="2000" dirty="0" err="1">
                <a:latin typeface="+mj-lt"/>
              </a:rPr>
              <a:t>menyambungnya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Tunggu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sampai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layar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menunjukkan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estimasi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redaman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tekan</a:t>
            </a:r>
            <a:r>
              <a:rPr lang="en-ID" sz="2000" dirty="0">
                <a:latin typeface="+mj-lt"/>
              </a:rPr>
              <a:t> reset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layar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kembali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tampilan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awal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Hasil </a:t>
            </a:r>
            <a:r>
              <a:rPr lang="en-ID" sz="2000" dirty="0" err="1">
                <a:latin typeface="+mj-lt"/>
              </a:rPr>
              <a:t>kualitas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sambungan</a:t>
            </a:r>
            <a:r>
              <a:rPr lang="en-ID" sz="2000" dirty="0">
                <a:latin typeface="+mj-lt"/>
              </a:rPr>
              <a:t> / </a:t>
            </a:r>
            <a:r>
              <a:rPr lang="en-ID" sz="2000" dirty="0" err="1">
                <a:latin typeface="+mj-lt"/>
              </a:rPr>
              <a:t>estimasi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redaman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0,00 </a:t>
            </a:r>
            <a:r>
              <a:rPr lang="en-ID" sz="2000" dirty="0" err="1">
                <a:latin typeface="+mj-lt"/>
              </a:rPr>
              <a:t>sampai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0,03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nilai</a:t>
            </a:r>
            <a:r>
              <a:rPr lang="en-ID" sz="2000" dirty="0">
                <a:latin typeface="+mj-lt"/>
              </a:rPr>
              <a:t>  </a:t>
            </a:r>
            <a:r>
              <a:rPr lang="en-ID" sz="2000" dirty="0" err="1">
                <a:latin typeface="+mj-lt"/>
              </a:rPr>
              <a:t>sambungannya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baik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apabila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nilai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sambungan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menunjukkan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melebihi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0,03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kualitas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sambungan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jelek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>
                <a:latin typeface="+mj-lt"/>
              </a:rPr>
              <a:t>Setelah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keluarkan</a:t>
            </a:r>
            <a:r>
              <a:rPr lang="en-ID" sz="2000" dirty="0">
                <a:latin typeface="+mj-lt"/>
              </a:rPr>
              <a:t> core / </a:t>
            </a:r>
            <a:r>
              <a:rPr lang="en-ID" sz="2000" dirty="0" err="1">
                <a:latin typeface="+mj-lt"/>
              </a:rPr>
              <a:t>serat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optik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geser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slivee</a:t>
            </a:r>
            <a:r>
              <a:rPr lang="en-ID" sz="2000" dirty="0">
                <a:latin typeface="+mj-lt"/>
              </a:rPr>
              <a:t> protection </a:t>
            </a:r>
            <a:r>
              <a:rPr lang="en-ID" sz="2000" dirty="0" err="1">
                <a:latin typeface="+mj-lt"/>
              </a:rPr>
              <a:t>tadi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sisi</a:t>
            </a:r>
            <a:r>
              <a:rPr lang="en-ID" sz="2000" dirty="0">
                <a:latin typeface="+mj-lt"/>
              </a:rPr>
              <a:t> core / </a:t>
            </a:r>
            <a:r>
              <a:rPr lang="en-ID" sz="2000" dirty="0" err="1">
                <a:latin typeface="+mj-lt"/>
              </a:rPr>
              <a:t>serat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optik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telah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mengalami</a:t>
            </a:r>
            <a:r>
              <a:rPr lang="en-ID" sz="2000" dirty="0">
                <a:latin typeface="+mj-lt"/>
              </a:rPr>
              <a:t> proses splice.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masukkan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bagian</a:t>
            </a:r>
            <a:r>
              <a:rPr lang="en-ID" sz="2000" dirty="0">
                <a:latin typeface="+mj-lt"/>
              </a:rPr>
              <a:t> splicer yang </a:t>
            </a:r>
            <a:r>
              <a:rPr lang="en-ID" sz="2000" dirty="0" err="1">
                <a:latin typeface="+mj-lt"/>
              </a:rPr>
              <a:t>berfungsi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memanaskan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slivee</a:t>
            </a:r>
            <a:r>
              <a:rPr lang="en-ID" sz="2000" dirty="0">
                <a:latin typeface="+mj-lt"/>
              </a:rPr>
              <a:t> protection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Tunggu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sampai</a:t>
            </a:r>
            <a:r>
              <a:rPr lang="en-ID" sz="2000" dirty="0">
                <a:latin typeface="+mj-lt"/>
              </a:rPr>
              <a:t> splicer </a:t>
            </a:r>
            <a:r>
              <a:rPr lang="en-ID" sz="2000" dirty="0" err="1">
                <a:latin typeface="+mj-lt"/>
              </a:rPr>
              <a:t>mengeluarkan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bunyi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keluarkan</a:t>
            </a:r>
            <a:r>
              <a:rPr lang="en-ID" sz="20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letakkan</a:t>
            </a:r>
            <a:r>
              <a:rPr lang="en-ID" sz="2000" dirty="0">
                <a:latin typeface="+mj-lt"/>
              </a:rPr>
              <a:t> core </a:t>
            </a:r>
            <a:r>
              <a:rPr lang="en-ID" sz="2000" dirty="0" err="1">
                <a:latin typeface="+mj-lt"/>
              </a:rPr>
              <a:t>kembali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kaset</a:t>
            </a:r>
            <a:r>
              <a:rPr lang="en-ID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70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C0BF-B8FC-4F7A-8B74-AFED975A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b="1" dirty="0"/>
              <a:t>TIPE–TIPE FIBER OPTIC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E236-C50F-4FFE-91E1-912E91DF3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949130"/>
            <a:ext cx="10333118" cy="4570940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en-ID" sz="3200" b="1" dirty="0"/>
              <a:t>Single-mode </a:t>
            </a:r>
            <a:r>
              <a:rPr lang="en-ID" sz="3200" b="1" dirty="0" err="1"/>
              <a:t>fibers</a:t>
            </a:r>
            <a:r>
              <a:rPr lang="en-ID" sz="3200" b="1" dirty="0"/>
              <a:t> </a:t>
            </a:r>
            <a:r>
              <a:rPr lang="en-ID" sz="3200" dirty="0" err="1"/>
              <a:t>merupakan</a:t>
            </a:r>
            <a:r>
              <a:rPr lang="en-ID" sz="3200" dirty="0"/>
              <a:t> </a:t>
            </a:r>
            <a:r>
              <a:rPr lang="en-ID" sz="3200" dirty="0" err="1"/>
              <a:t>jenis</a:t>
            </a:r>
            <a:r>
              <a:rPr lang="en-ID" sz="3200" dirty="0"/>
              <a:t> paling </a:t>
            </a:r>
            <a:r>
              <a:rPr lang="en-ID" sz="3200" dirty="0" err="1"/>
              <a:t>sederhana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fiber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dimana</a:t>
            </a:r>
            <a:r>
              <a:rPr lang="en-ID" sz="3200" dirty="0"/>
              <a:t> </a:t>
            </a:r>
            <a:r>
              <a:rPr lang="en-ID" sz="3200" dirty="0" err="1"/>
              <a:t>ia</a:t>
            </a:r>
            <a:r>
              <a:rPr lang="en-ID" sz="3200" dirty="0"/>
              <a:t> </a:t>
            </a:r>
            <a:r>
              <a:rPr lang="en-ID" sz="3200" dirty="0" err="1"/>
              <a:t>memiliki</a:t>
            </a:r>
            <a:r>
              <a:rPr lang="en-ID" sz="3200" dirty="0"/>
              <a:t> core yang </a:t>
            </a:r>
            <a:r>
              <a:rPr lang="en-ID" sz="3200" dirty="0" err="1"/>
              <a:t>sangat</a:t>
            </a:r>
            <a:r>
              <a:rPr lang="en-ID" sz="3200" dirty="0"/>
              <a:t> tipis </a:t>
            </a:r>
            <a:r>
              <a:rPr lang="en-ID" sz="3200" dirty="0" err="1"/>
              <a:t>dengan</a:t>
            </a:r>
            <a:r>
              <a:rPr lang="en-ID" sz="3200" dirty="0"/>
              <a:t> diameter </a:t>
            </a:r>
            <a:r>
              <a:rPr lang="en-ID" sz="3200" dirty="0" err="1"/>
              <a:t>sekitar</a:t>
            </a:r>
            <a:r>
              <a:rPr lang="en-ID" sz="3200" dirty="0"/>
              <a:t> 5–10 mikron. </a:t>
            </a:r>
            <a:r>
              <a:rPr lang="en-ID" sz="3200" dirty="0" err="1"/>
              <a:t>Dalam</a:t>
            </a:r>
            <a:r>
              <a:rPr lang="en-ID" sz="3200" dirty="0"/>
              <a:t> </a:t>
            </a:r>
            <a:r>
              <a:rPr lang="en-ID" sz="3200" dirty="0" err="1"/>
              <a:t>serat</a:t>
            </a:r>
            <a:r>
              <a:rPr lang="en-ID" sz="3200" dirty="0"/>
              <a:t> single-mode, </a:t>
            </a:r>
            <a:r>
              <a:rPr lang="en-ID" sz="3200" dirty="0" err="1"/>
              <a:t>semua</a:t>
            </a:r>
            <a:r>
              <a:rPr lang="en-ID" sz="3200" dirty="0"/>
              <a:t>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bergerak</a:t>
            </a:r>
            <a:r>
              <a:rPr lang="en-ID" sz="3200" dirty="0"/>
              <a:t> </a:t>
            </a:r>
            <a:r>
              <a:rPr lang="en-ID" sz="3200" dirty="0" err="1"/>
              <a:t>lurus</a:t>
            </a:r>
            <a:r>
              <a:rPr lang="en-ID" sz="3200" dirty="0"/>
              <a:t> </a:t>
            </a:r>
            <a:r>
              <a:rPr lang="en-ID" sz="3200" dirty="0" err="1"/>
              <a:t>tanpa</a:t>
            </a:r>
            <a:r>
              <a:rPr lang="en-ID" sz="3200" dirty="0"/>
              <a:t> </a:t>
            </a:r>
            <a:r>
              <a:rPr lang="en-ID" sz="3200" dirty="0" err="1"/>
              <a:t>adanya</a:t>
            </a:r>
            <a:r>
              <a:rPr lang="en-ID" sz="3200" dirty="0"/>
              <a:t> </a:t>
            </a:r>
            <a:r>
              <a:rPr lang="en-ID" sz="3200" dirty="0" err="1"/>
              <a:t>pantulan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cladding. TV </a:t>
            </a:r>
            <a:r>
              <a:rPr lang="en-ID" sz="3200" dirty="0" err="1"/>
              <a:t>kabel</a:t>
            </a:r>
            <a:r>
              <a:rPr lang="en-ID" sz="3200" dirty="0"/>
              <a:t>, internet dan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telepon</a:t>
            </a:r>
            <a:r>
              <a:rPr lang="en-ID" sz="3200" dirty="0"/>
              <a:t> </a:t>
            </a:r>
            <a:r>
              <a:rPr lang="en-ID" sz="3200" dirty="0" err="1"/>
              <a:t>umumnya</a:t>
            </a:r>
            <a:r>
              <a:rPr lang="en-ID" sz="3200" dirty="0"/>
              <a:t> </a:t>
            </a:r>
            <a:r>
              <a:rPr lang="en-ID" sz="3200" dirty="0" err="1"/>
              <a:t>dilakukan</a:t>
            </a:r>
            <a:r>
              <a:rPr lang="en-ID" sz="3200" dirty="0"/>
              <a:t> </a:t>
            </a:r>
            <a:r>
              <a:rPr lang="en-ID" sz="3200" dirty="0" err="1"/>
              <a:t>menggunakan</a:t>
            </a:r>
            <a:r>
              <a:rPr lang="en-ID" sz="3200" dirty="0"/>
              <a:t> single-mode </a:t>
            </a:r>
            <a:r>
              <a:rPr lang="en-ID" sz="3200" dirty="0" err="1"/>
              <a:t>fiber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kemampuan</a:t>
            </a:r>
            <a:r>
              <a:rPr lang="en-ID" sz="3200" dirty="0"/>
              <a:t> </a:t>
            </a:r>
            <a:r>
              <a:rPr lang="en-ID" sz="3200" dirty="0" err="1"/>
              <a:t>mengirimkan</a:t>
            </a:r>
            <a:r>
              <a:rPr lang="en-ID" sz="3200" dirty="0"/>
              <a:t> </a:t>
            </a:r>
            <a:r>
              <a:rPr lang="en-ID" sz="3200" dirty="0" err="1"/>
              <a:t>informasi</a:t>
            </a:r>
            <a:r>
              <a:rPr lang="en-ID" sz="3200" dirty="0"/>
              <a:t>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100 km.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9852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F551-9077-4FD8-A743-4AEB5FEC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43839"/>
            <a:ext cx="10178322" cy="1016924"/>
          </a:xfrm>
        </p:spPr>
        <p:txBody>
          <a:bodyPr>
            <a:normAutofit/>
          </a:bodyPr>
          <a:lstStyle/>
          <a:p>
            <a:pPr algn="ctr"/>
            <a:r>
              <a:rPr lang="fi-FI" b="1" dirty="0"/>
              <a:t>PROSEDUR K3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A307-EDC0-4A5C-B54B-6B638BBB0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83" y="1260763"/>
            <a:ext cx="10584872" cy="51816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b="1" dirty="0">
                <a:latin typeface="+mj-lt"/>
              </a:rPr>
              <a:t>1. </a:t>
            </a:r>
            <a:r>
              <a:rPr lang="en-ID" b="1" dirty="0" err="1">
                <a:latin typeface="+mj-lt"/>
              </a:rPr>
              <a:t>Kebersihan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tempat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maupun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alat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kerja</a:t>
            </a:r>
            <a:r>
              <a:rPr lang="en-ID" b="1" dirty="0">
                <a:latin typeface="+mj-lt"/>
              </a:rPr>
              <a:t>.</a:t>
            </a:r>
          </a:p>
          <a:p>
            <a:pPr marL="442913"/>
            <a:r>
              <a:rPr lang="en-ID" dirty="0" err="1">
                <a:latin typeface="+mj-lt"/>
              </a:rPr>
              <a:t>Sebelum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bekerja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yakinkan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bahwa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alat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berfungsi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dengan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baik</a:t>
            </a:r>
            <a:r>
              <a:rPr lang="en-ID" dirty="0">
                <a:latin typeface="+mj-lt"/>
              </a:rPr>
              <a:t> (</a:t>
            </a:r>
            <a:r>
              <a:rPr lang="en-ID" dirty="0" err="1">
                <a:latin typeface="+mj-lt"/>
              </a:rPr>
              <a:t>sudah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dikalibrasi</a:t>
            </a:r>
            <a:r>
              <a:rPr lang="en-ID" dirty="0">
                <a:latin typeface="+mj-lt"/>
              </a:rPr>
              <a:t>)</a:t>
            </a:r>
          </a:p>
          <a:p>
            <a:pPr marL="442913"/>
            <a:r>
              <a:rPr lang="en-ID" dirty="0" err="1">
                <a:latin typeface="+mj-lt"/>
              </a:rPr>
              <a:t>Tempat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alat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bekerja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bersih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debu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atau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kotoran</a:t>
            </a:r>
            <a:r>
              <a:rPr lang="en-ID" dirty="0">
                <a:latin typeface="+mj-lt"/>
              </a:rPr>
              <a:t> yang lain.</a:t>
            </a:r>
          </a:p>
          <a:p>
            <a:pPr marL="442913"/>
            <a:r>
              <a:rPr lang="en-ID" dirty="0">
                <a:latin typeface="+mj-lt"/>
              </a:rPr>
              <a:t>Setelah </a:t>
            </a:r>
            <a:r>
              <a:rPr lang="en-ID" dirty="0" err="1">
                <a:latin typeface="+mj-lt"/>
              </a:rPr>
              <a:t>selesai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bekerja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alat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tempat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kerja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dibersihkan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sisa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pekerjaan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seperti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potongan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optik</a:t>
            </a:r>
            <a:r>
              <a:rPr lang="en-ID" dirty="0">
                <a:latin typeface="+mj-lt"/>
              </a:rPr>
              <a:t>, jelly yang </a:t>
            </a:r>
            <a:r>
              <a:rPr lang="en-ID" dirty="0" err="1">
                <a:latin typeface="+mj-lt"/>
              </a:rPr>
              <a:t>menempel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kotoran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lainnya</a:t>
            </a:r>
            <a:r>
              <a:rPr lang="en-ID" dirty="0">
                <a:latin typeface="+mj-lt"/>
              </a:rPr>
              <a:t>.</a:t>
            </a:r>
          </a:p>
          <a:p>
            <a:pPr marL="0" indent="0">
              <a:buNone/>
              <a:tabLst>
                <a:tab pos="0" algn="l"/>
              </a:tabLst>
            </a:pPr>
            <a:r>
              <a:rPr lang="en-ID" b="1" dirty="0">
                <a:latin typeface="+mj-lt"/>
              </a:rPr>
              <a:t>2. </a:t>
            </a:r>
            <a:r>
              <a:rPr lang="en-ID" b="1" dirty="0" err="1">
                <a:latin typeface="+mj-lt"/>
              </a:rPr>
              <a:t>Kelengkapan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keselamatan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kerja</a:t>
            </a:r>
            <a:endParaRPr lang="en-ID" dirty="0">
              <a:latin typeface="+mj-lt"/>
            </a:endParaRPr>
          </a:p>
          <a:p>
            <a:pPr marL="442913"/>
            <a:r>
              <a:rPr lang="en-ID" dirty="0" err="1">
                <a:latin typeface="+mj-lt"/>
              </a:rPr>
              <a:t>Sarung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tangan</a:t>
            </a:r>
            <a:r>
              <a:rPr lang="en-ID" dirty="0">
                <a:latin typeface="+mj-lt"/>
              </a:rPr>
              <a:t>.</a:t>
            </a:r>
          </a:p>
          <a:p>
            <a:pPr marL="442913"/>
            <a:r>
              <a:rPr lang="en-ID" dirty="0" err="1">
                <a:latin typeface="+mj-lt"/>
              </a:rPr>
              <a:t>Isolasi</a:t>
            </a:r>
            <a:r>
              <a:rPr lang="en-ID" dirty="0">
                <a:latin typeface="+mj-lt"/>
              </a:rPr>
              <a:t> / Lak ban.</a:t>
            </a:r>
          </a:p>
          <a:p>
            <a:pPr marL="442913"/>
            <a:r>
              <a:rPr lang="en-ID" dirty="0" err="1">
                <a:latin typeface="+mj-lt"/>
              </a:rPr>
              <a:t>Kacamata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pelindung</a:t>
            </a:r>
            <a:r>
              <a:rPr lang="en-ID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203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2333F-912E-41B6-AE5A-701A813D4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63237"/>
            <a:ext cx="10178322" cy="63869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200" b="1" dirty="0">
                <a:latin typeface="+mj-lt"/>
              </a:rPr>
              <a:t>3. </a:t>
            </a:r>
            <a:r>
              <a:rPr lang="en-ID" sz="2200" b="1" dirty="0" err="1">
                <a:latin typeface="+mj-lt"/>
              </a:rPr>
              <a:t>Urutan</a:t>
            </a:r>
            <a:r>
              <a:rPr lang="en-ID" sz="2200" b="1" dirty="0">
                <a:latin typeface="+mj-lt"/>
              </a:rPr>
              <a:t> proses </a:t>
            </a:r>
            <a:r>
              <a:rPr lang="en-ID" sz="2200" b="1" dirty="0" err="1">
                <a:latin typeface="+mj-lt"/>
              </a:rPr>
              <a:t>penyambungan</a:t>
            </a:r>
            <a:r>
              <a:rPr lang="en-ID" sz="2200" b="1" dirty="0">
                <a:latin typeface="+mj-lt"/>
              </a:rPr>
              <a:t>, </a:t>
            </a:r>
            <a:r>
              <a:rPr lang="en-ID" sz="2200" b="1" dirty="0" err="1">
                <a:latin typeface="+mj-lt"/>
              </a:rPr>
              <a:t>khususnya</a:t>
            </a:r>
            <a:r>
              <a:rPr lang="en-ID" sz="2200" b="1" dirty="0">
                <a:latin typeface="+mj-lt"/>
              </a:rPr>
              <a:t> </a:t>
            </a:r>
            <a:r>
              <a:rPr lang="en-ID" sz="2200" b="1" dirty="0" err="1">
                <a:latin typeface="+mj-lt"/>
              </a:rPr>
              <a:t>untuk</a:t>
            </a:r>
            <a:r>
              <a:rPr lang="en-ID" sz="2200" b="1" dirty="0">
                <a:latin typeface="+mj-lt"/>
              </a:rPr>
              <a:t> </a:t>
            </a:r>
            <a:r>
              <a:rPr lang="en-ID" sz="2200" b="1" dirty="0" err="1">
                <a:latin typeface="+mj-lt"/>
              </a:rPr>
              <a:t>keselamatan</a:t>
            </a:r>
            <a:r>
              <a:rPr lang="en-ID" sz="2200" b="1" dirty="0">
                <a:latin typeface="+mj-lt"/>
              </a:rPr>
              <a:t> </a:t>
            </a:r>
            <a:r>
              <a:rPr lang="en-ID" sz="2200" b="1" dirty="0" err="1">
                <a:latin typeface="+mj-lt"/>
              </a:rPr>
              <a:t>kerja</a:t>
            </a:r>
            <a:r>
              <a:rPr lang="en-ID" sz="2200" b="1" dirty="0">
                <a:latin typeface="+mj-lt"/>
              </a:rPr>
              <a:t>.</a:t>
            </a:r>
          </a:p>
          <a:p>
            <a:pPr marL="539750" indent="-263525">
              <a:buFont typeface="+mj-lt"/>
              <a:buAutoNum type="arabicParenR"/>
            </a:pPr>
            <a:r>
              <a:rPr lang="en-ID" sz="2200" dirty="0" err="1">
                <a:latin typeface="+mj-lt"/>
              </a:rPr>
              <a:t>Pekerjaan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penangan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 dan </a:t>
            </a:r>
            <a:r>
              <a:rPr lang="en-ID" sz="2200" dirty="0" err="1">
                <a:latin typeface="+mj-lt"/>
              </a:rPr>
              <a:t>sarana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sambung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kabel</a:t>
            </a:r>
            <a:endParaRPr lang="en-ID" sz="2200" dirty="0">
              <a:latin typeface="+mj-lt"/>
            </a:endParaRPr>
          </a:p>
          <a:p>
            <a:pPr marL="900113" indent="-276225" defTabSz="623888">
              <a:tabLst>
                <a:tab pos="803275" algn="l"/>
              </a:tabLst>
            </a:pPr>
            <a:r>
              <a:rPr lang="en-ID" sz="2200" dirty="0" err="1">
                <a:latin typeface="+mj-lt"/>
              </a:rPr>
              <a:t>Gunakan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alat</a:t>
            </a:r>
            <a:r>
              <a:rPr lang="en-ID" sz="2200" dirty="0">
                <a:latin typeface="+mj-lt"/>
              </a:rPr>
              <a:t> / </a:t>
            </a:r>
            <a:r>
              <a:rPr lang="en-ID" sz="2200" dirty="0" err="1">
                <a:latin typeface="+mj-lt"/>
              </a:rPr>
              <a:t>perkakas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kerja</a:t>
            </a:r>
            <a:r>
              <a:rPr lang="en-ID" sz="2200" dirty="0">
                <a:latin typeface="+mj-lt"/>
              </a:rPr>
              <a:t> yang </a:t>
            </a:r>
            <a:r>
              <a:rPr lang="en-ID" sz="2200" dirty="0" err="1">
                <a:latin typeface="+mj-lt"/>
              </a:rPr>
              <a:t>benar</a:t>
            </a:r>
            <a:r>
              <a:rPr lang="en-ID" sz="2200" dirty="0">
                <a:latin typeface="+mj-lt"/>
              </a:rPr>
              <a:t>.</a:t>
            </a:r>
          </a:p>
          <a:p>
            <a:pPr marL="900113" indent="-276225" defTabSz="623888">
              <a:tabLst>
                <a:tab pos="803275" algn="l"/>
              </a:tabLst>
            </a:pPr>
            <a:r>
              <a:rPr lang="en-ID" sz="2200" dirty="0" err="1">
                <a:latin typeface="+mj-lt"/>
              </a:rPr>
              <a:t>Memakai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sarung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tangan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untuk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pekerjaan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seperti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penarikan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, </a:t>
            </a:r>
            <a:r>
              <a:rPr lang="en-ID" sz="2200" dirty="0" err="1">
                <a:latin typeface="+mj-lt"/>
              </a:rPr>
              <a:t>pengupasan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kulit</a:t>
            </a:r>
            <a:r>
              <a:rPr lang="en-ID" sz="2200" dirty="0">
                <a:latin typeface="+mj-lt"/>
              </a:rPr>
              <a:t> 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, </a:t>
            </a:r>
            <a:r>
              <a:rPr lang="en-ID" sz="2200" dirty="0" err="1">
                <a:latin typeface="+mj-lt"/>
              </a:rPr>
              <a:t>terminasi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.</a:t>
            </a:r>
          </a:p>
          <a:p>
            <a:pPr marL="900113" indent="-276225" defTabSz="623888">
              <a:tabLst>
                <a:tab pos="803275" algn="l"/>
              </a:tabLst>
            </a:pPr>
            <a:r>
              <a:rPr lang="en-ID" sz="2200" dirty="0" err="1">
                <a:latin typeface="+mj-lt"/>
              </a:rPr>
              <a:t>Perhatikan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lekuk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 pada </a:t>
            </a:r>
            <a:r>
              <a:rPr lang="en-ID" sz="2200" dirty="0" err="1">
                <a:latin typeface="+mj-lt"/>
              </a:rPr>
              <a:t>rute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menikung</a:t>
            </a:r>
            <a:r>
              <a:rPr lang="en-ID" sz="2200" dirty="0">
                <a:latin typeface="+mj-lt"/>
              </a:rPr>
              <a:t>, </a:t>
            </a:r>
            <a:r>
              <a:rPr lang="en-ID" sz="2200" dirty="0" err="1">
                <a:latin typeface="+mj-lt"/>
              </a:rPr>
              <a:t>perhatikan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aturan</a:t>
            </a:r>
            <a:r>
              <a:rPr lang="en-ID" sz="2200" dirty="0">
                <a:latin typeface="+mj-lt"/>
              </a:rPr>
              <a:t> bending </a:t>
            </a:r>
            <a:r>
              <a:rPr lang="en-ID" sz="2200" dirty="0" err="1">
                <a:latin typeface="+mj-lt"/>
              </a:rPr>
              <a:t>kabel</a:t>
            </a:r>
            <a:r>
              <a:rPr lang="en-ID" sz="2200" dirty="0">
                <a:latin typeface="+mj-lt"/>
              </a:rPr>
              <a:t>.</a:t>
            </a:r>
          </a:p>
          <a:p>
            <a:pPr marL="457200" indent="-457200">
              <a:buAutoNum type="alphaLcParenR" startAt="3"/>
            </a:pPr>
            <a:endParaRPr lang="en-ID" sz="2200" dirty="0">
              <a:latin typeface="+mj-lt"/>
            </a:endParaRPr>
          </a:p>
          <a:p>
            <a:pPr marL="263525" indent="0">
              <a:buNone/>
            </a:pPr>
            <a:r>
              <a:rPr lang="en-ID" sz="2200" dirty="0">
                <a:latin typeface="+mj-lt"/>
              </a:rPr>
              <a:t>2) </a:t>
            </a:r>
            <a:r>
              <a:rPr lang="en-ID" sz="2200" dirty="0" err="1">
                <a:latin typeface="+mj-lt"/>
              </a:rPr>
              <a:t>Pekerjaan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penyambungan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fiber</a:t>
            </a:r>
            <a:r>
              <a:rPr lang="en-ID" sz="2200" dirty="0">
                <a:latin typeface="+mj-lt"/>
              </a:rPr>
              <a:t> (</a:t>
            </a:r>
            <a:r>
              <a:rPr lang="en-ID" sz="2200" dirty="0" err="1">
                <a:latin typeface="+mj-lt"/>
              </a:rPr>
              <a:t>serat</a:t>
            </a:r>
            <a:r>
              <a:rPr lang="en-ID" sz="2200" dirty="0">
                <a:latin typeface="+mj-lt"/>
              </a:rPr>
              <a:t>) </a:t>
            </a:r>
            <a:r>
              <a:rPr lang="en-ID" sz="2200" dirty="0" err="1">
                <a:latin typeface="+mj-lt"/>
              </a:rPr>
              <a:t>optik</a:t>
            </a:r>
            <a:endParaRPr lang="en-ID" sz="2200" dirty="0">
              <a:latin typeface="+mj-lt"/>
            </a:endParaRPr>
          </a:p>
          <a:p>
            <a:pPr marL="900113"/>
            <a:r>
              <a:rPr lang="en-ID" sz="2200" dirty="0" err="1">
                <a:latin typeface="+mj-lt"/>
              </a:rPr>
              <a:t>Gunakanlah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sarung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tangan</a:t>
            </a:r>
            <a:r>
              <a:rPr lang="en-ID" sz="2200" dirty="0">
                <a:latin typeface="+mj-lt"/>
              </a:rPr>
              <a:t>.</a:t>
            </a:r>
          </a:p>
          <a:p>
            <a:pPr marL="900113"/>
            <a:r>
              <a:rPr lang="en-ID" sz="2200" dirty="0" err="1">
                <a:latin typeface="+mj-lt"/>
              </a:rPr>
              <a:t>Gunakan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kacamata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pelindung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mata</a:t>
            </a:r>
            <a:r>
              <a:rPr lang="en-ID" sz="2200" dirty="0">
                <a:latin typeface="+mj-lt"/>
              </a:rPr>
              <a:t> (</a:t>
            </a:r>
            <a:r>
              <a:rPr lang="en-ID" sz="2200" dirty="0" err="1">
                <a:latin typeface="+mj-lt"/>
              </a:rPr>
              <a:t>bila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ada</a:t>
            </a:r>
            <a:r>
              <a:rPr lang="en-ID" sz="2200" dirty="0">
                <a:latin typeface="+mj-lt"/>
              </a:rPr>
              <a:t>).</a:t>
            </a:r>
          </a:p>
          <a:p>
            <a:pPr marL="900113"/>
            <a:r>
              <a:rPr lang="en-ID" sz="2200" dirty="0" err="1">
                <a:latin typeface="+mj-lt"/>
              </a:rPr>
              <a:t>Sisa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potongan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optik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dibersihkan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dari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alat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maupun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tempat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kerja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dengan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cara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diambil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dengan</a:t>
            </a:r>
            <a:r>
              <a:rPr lang="en-ID" sz="2200" dirty="0">
                <a:latin typeface="+mj-lt"/>
              </a:rPr>
              <a:t> lack band dan </a:t>
            </a:r>
            <a:r>
              <a:rPr lang="en-ID" sz="2200" dirty="0" err="1">
                <a:latin typeface="+mj-lt"/>
              </a:rPr>
              <a:t>dibungkus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kembali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dengan</a:t>
            </a:r>
            <a:r>
              <a:rPr lang="en-ID" sz="2200" dirty="0">
                <a:latin typeface="+mj-lt"/>
              </a:rPr>
              <a:t> lack band, </a:t>
            </a:r>
            <a:r>
              <a:rPr lang="en-ID" sz="2200" dirty="0" err="1">
                <a:latin typeface="+mj-lt"/>
              </a:rPr>
              <a:t>kemudian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dibuang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ke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tempat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sampah</a:t>
            </a:r>
            <a:r>
              <a:rPr lang="en-ID" sz="2200" dirty="0">
                <a:latin typeface="+mj-lt"/>
              </a:rPr>
              <a:t>.</a:t>
            </a:r>
          </a:p>
          <a:p>
            <a:pPr marL="900113"/>
            <a:r>
              <a:rPr lang="en-ID" sz="2200" dirty="0" err="1">
                <a:latin typeface="+mj-lt"/>
              </a:rPr>
              <a:t>Jangan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menyentuh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langsung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fiber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optik</a:t>
            </a:r>
            <a:r>
              <a:rPr lang="en-ID" sz="2200" dirty="0">
                <a:latin typeface="+mj-lt"/>
              </a:rPr>
              <a:t> yang </a:t>
            </a:r>
            <a:r>
              <a:rPr lang="en-ID" sz="2200" dirty="0" err="1">
                <a:latin typeface="+mj-lt"/>
              </a:rPr>
              <a:t>sudah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dikupas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dengan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tangan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telanjang</a:t>
            </a:r>
            <a:r>
              <a:rPr lang="en-ID" sz="2200" dirty="0">
                <a:latin typeface="+mj-lt"/>
              </a:rPr>
              <a:t>.</a:t>
            </a:r>
          </a:p>
          <a:p>
            <a:pPr marL="900113"/>
            <a:r>
              <a:rPr lang="en-ID" sz="2200" dirty="0" err="1">
                <a:latin typeface="+mj-lt"/>
              </a:rPr>
              <a:t>Jangan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meniup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potongan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fiber</a:t>
            </a:r>
            <a:r>
              <a:rPr lang="en-ID" sz="2200" dirty="0">
                <a:latin typeface="+mj-lt"/>
              </a:rPr>
              <a:t> </a:t>
            </a:r>
            <a:r>
              <a:rPr lang="en-ID" sz="2200" dirty="0" err="1">
                <a:latin typeface="+mj-lt"/>
              </a:rPr>
              <a:t>optik</a:t>
            </a:r>
            <a:r>
              <a:rPr lang="en-ID" sz="2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485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C736-422B-42EE-9355-60804A4D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09093"/>
            <a:ext cx="12080383" cy="1381595"/>
          </a:xfrm>
        </p:spPr>
        <p:txBody>
          <a:bodyPr>
            <a:noAutofit/>
          </a:bodyPr>
          <a:lstStyle/>
          <a:p>
            <a:pPr algn="ctr"/>
            <a:r>
              <a:rPr lang="en-ID" sz="4800" b="1" dirty="0" err="1"/>
              <a:t>Prosedur</a:t>
            </a:r>
            <a:r>
              <a:rPr lang="en-ID" sz="4800" b="1" dirty="0"/>
              <a:t> </a:t>
            </a:r>
            <a:r>
              <a:rPr lang="en-ID" sz="4800" b="1" dirty="0" err="1"/>
              <a:t>Penyambungan</a:t>
            </a:r>
            <a:r>
              <a:rPr lang="en-ID" sz="4800" b="1" dirty="0"/>
              <a:t> Kabel </a:t>
            </a:r>
            <a:r>
              <a:rPr lang="en-ID" sz="4800" b="1" dirty="0" err="1"/>
              <a:t>Fiber</a:t>
            </a:r>
            <a:r>
              <a:rPr lang="en-ID" sz="4800" b="1" dirty="0"/>
              <a:t> Optic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6AC8-6B99-4EF1-B95C-15C81D933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b="1" dirty="0" err="1">
                <a:latin typeface="+mj-lt"/>
              </a:rPr>
              <a:t>Prosedur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penyambungan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serat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optik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adalah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sebagai</a:t>
            </a:r>
            <a:r>
              <a:rPr lang="en-ID" b="1" dirty="0">
                <a:latin typeface="+mj-lt"/>
              </a:rPr>
              <a:t> </a:t>
            </a:r>
            <a:r>
              <a:rPr lang="en-ID" b="1" dirty="0" err="1">
                <a:latin typeface="+mj-lt"/>
              </a:rPr>
              <a:t>berikut</a:t>
            </a:r>
            <a:r>
              <a:rPr lang="en-ID" b="1" dirty="0">
                <a:latin typeface="+mj-lt"/>
              </a:rPr>
              <a:t> :</a:t>
            </a:r>
          </a:p>
          <a:p>
            <a:r>
              <a:rPr lang="en-ID" dirty="0" err="1">
                <a:latin typeface="+mj-lt"/>
              </a:rPr>
              <a:t>Penggunaan</a:t>
            </a:r>
            <a:r>
              <a:rPr lang="en-ID" dirty="0">
                <a:latin typeface="+mj-lt"/>
              </a:rPr>
              <a:t> material dan </a:t>
            </a:r>
            <a:r>
              <a:rPr lang="en-ID" dirty="0" err="1">
                <a:latin typeface="+mj-lt"/>
              </a:rPr>
              <a:t>peralatan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benar</a:t>
            </a:r>
            <a:r>
              <a:rPr lang="en-ID" dirty="0">
                <a:latin typeface="+mj-lt"/>
              </a:rPr>
              <a:t> </a:t>
            </a:r>
          </a:p>
          <a:p>
            <a:r>
              <a:rPr lang="en-ID" dirty="0" err="1">
                <a:latin typeface="+mj-lt"/>
              </a:rPr>
              <a:t>Pemasangan</a:t>
            </a:r>
            <a:r>
              <a:rPr lang="en-ID" dirty="0">
                <a:latin typeface="+mj-lt"/>
              </a:rPr>
              <a:t> saran </a:t>
            </a:r>
            <a:r>
              <a:rPr lang="en-ID" dirty="0" err="1">
                <a:latin typeface="+mj-lt"/>
              </a:rPr>
              <a:t>sambung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kecil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kabel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sesuai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petunjuk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pelaksanaan</a:t>
            </a:r>
            <a:endParaRPr lang="en-ID" dirty="0">
              <a:latin typeface="+mj-lt"/>
            </a:endParaRPr>
          </a:p>
          <a:p>
            <a:r>
              <a:rPr lang="en-ID" dirty="0" err="1">
                <a:latin typeface="+mj-lt"/>
              </a:rPr>
              <a:t>Pengetesan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dilakukan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sesuai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penyambungan</a:t>
            </a:r>
            <a:r>
              <a:rPr lang="en-ID" dirty="0">
                <a:latin typeface="+mj-lt"/>
              </a:rPr>
              <a:t>  </a:t>
            </a:r>
          </a:p>
          <a:p>
            <a:r>
              <a:rPr lang="en-ID" dirty="0" err="1">
                <a:latin typeface="+mj-lt"/>
              </a:rPr>
              <a:t>Kesemuanya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dilaksanakan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dengan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baik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benar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mendapatkan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hasil</a:t>
            </a:r>
            <a:r>
              <a:rPr lang="en-ID" dirty="0">
                <a:latin typeface="+mj-lt"/>
              </a:rPr>
              <a:t> yang optimal. </a:t>
            </a:r>
          </a:p>
          <a:p>
            <a:r>
              <a:rPr lang="en-ID" dirty="0" err="1">
                <a:latin typeface="+mj-lt"/>
              </a:rPr>
              <a:t>Penyambungan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kabel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serat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optik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sesuai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prosedur</a:t>
            </a:r>
            <a:endParaRPr lang="en-ID" dirty="0">
              <a:latin typeface="+mj-lt"/>
            </a:endParaRPr>
          </a:p>
          <a:p>
            <a:endParaRPr lang="en-ID" dirty="0">
              <a:latin typeface="+mj-lt"/>
            </a:endParaRPr>
          </a:p>
          <a:p>
            <a:endParaRPr lang="en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314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5945-0F1F-48EE-8A9F-F3F3E52CD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861679"/>
            <a:ext cx="8915399" cy="226278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PROSEDUR PENGGUNAAN OPM DAN OTDR</a:t>
            </a:r>
            <a:endParaRPr lang="en-ID" sz="4800" b="1" dirty="0"/>
          </a:p>
        </p:txBody>
      </p:sp>
    </p:spTree>
    <p:extLst>
      <p:ext uri="{BB962C8B-B14F-4D97-AF65-F5344CB8AC3E}">
        <p14:creationId xmlns:p14="http://schemas.microsoft.com/office/powerpoint/2010/main" val="2364315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AC28-537A-40DA-B8C6-81F2F780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OPM ?</a:t>
            </a:r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DE15-1E40-4210-916C-2D4F5D8BC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776" y="2147455"/>
            <a:ext cx="8915400" cy="3777622"/>
          </a:xfrm>
        </p:spPr>
        <p:txBody>
          <a:bodyPr>
            <a:normAutofit/>
          </a:bodyPr>
          <a:lstStyle/>
          <a:p>
            <a:r>
              <a:rPr lang="en-ID" dirty="0"/>
              <a:t>OPM,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kepanjangan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b="1" u="sng" dirty="0"/>
              <a:t>Optical Power Meter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ukur</a:t>
            </a:r>
            <a:r>
              <a:rPr lang="en-ID" dirty="0"/>
              <a:t> yang </a:t>
            </a:r>
            <a:r>
              <a:rPr lang="en-ID" dirty="0" err="1"/>
              <a:t>wajib</a:t>
            </a:r>
            <a:r>
              <a:rPr lang="en-ID" dirty="0"/>
              <a:t> di punya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berurusan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 </a:t>
            </a:r>
            <a:r>
              <a:rPr lang="en-ID" u="sng" dirty="0" err="1"/>
              <a:t>optik</a:t>
            </a:r>
            <a:r>
              <a:rPr lang="en-ID" dirty="0"/>
              <a:t>. </a:t>
            </a:r>
          </a:p>
          <a:p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loss (</a:t>
            </a:r>
            <a:r>
              <a:rPr lang="en-ID" dirty="0" err="1"/>
              <a:t>rugi</a:t>
            </a:r>
            <a:r>
              <a:rPr lang="en-ID" dirty="0"/>
              <a:t>)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pada </a:t>
            </a:r>
            <a:r>
              <a:rPr lang="en-ID" dirty="0" err="1"/>
              <a:t>saluran</a:t>
            </a:r>
            <a:r>
              <a:rPr lang="en-ID" dirty="0"/>
              <a:t> </a:t>
            </a:r>
            <a:r>
              <a:rPr lang="en-ID" dirty="0" err="1"/>
              <a:t>serat</a:t>
            </a:r>
            <a:r>
              <a:rPr lang="en-ID" dirty="0"/>
              <a:t> optic.</a:t>
            </a:r>
          </a:p>
          <a:p>
            <a:pPr marL="0" indent="0">
              <a:buNone/>
            </a:pP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66888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A5AD-91DA-4024-90DC-C137A6EA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>
                <a:latin typeface="Arial" panose="020B0604020202020204" pitchFamily="34" charset="0"/>
                <a:cs typeface="Arial" panose="020B0604020202020204" pitchFamily="34" charset="0"/>
              </a:rPr>
              <a:t>Alat yang digunakan untuk mengukur: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3FF9-C180-46A8-9E37-3810B03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493" y="1690689"/>
            <a:ext cx="9330207" cy="443302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D" sz="2400" dirty="0" err="1"/>
              <a:t>Patchord</a:t>
            </a:r>
            <a:r>
              <a:rPr lang="en-ID" sz="2400" dirty="0"/>
              <a:t>,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kabel</a:t>
            </a:r>
            <a:r>
              <a:rPr lang="en-ID" sz="2400" dirty="0"/>
              <a:t> </a:t>
            </a:r>
            <a:r>
              <a:rPr lang="en-ID" sz="2400" dirty="0" err="1"/>
              <a:t>optik</a:t>
            </a:r>
            <a:r>
              <a:rPr lang="en-ID" sz="2400" dirty="0"/>
              <a:t> </a:t>
            </a:r>
            <a:r>
              <a:rPr lang="en-ID" sz="2400" dirty="0" err="1"/>
              <a:t>penghubung</a:t>
            </a:r>
            <a:r>
              <a:rPr lang="en-ID" sz="2400" dirty="0"/>
              <a:t> </a:t>
            </a:r>
            <a:r>
              <a:rPr lang="en-ID" sz="2400" dirty="0" err="1"/>
              <a:t>temporer</a:t>
            </a:r>
            <a:r>
              <a:rPr lang="en-ID" sz="2400" dirty="0"/>
              <a:t> yang </a:t>
            </a:r>
            <a:r>
              <a:rPr lang="en-ID" sz="2400" dirty="0" err="1"/>
              <a:t>kedua</a:t>
            </a:r>
            <a:r>
              <a:rPr lang="en-ID" sz="2400" dirty="0"/>
              <a:t> </a:t>
            </a:r>
            <a:r>
              <a:rPr lang="en-ID" sz="2400" dirty="0" err="1"/>
              <a:t>konektornya</a:t>
            </a:r>
            <a:r>
              <a:rPr lang="en-ID" sz="2400" dirty="0"/>
              <a:t> </a:t>
            </a:r>
            <a:r>
              <a:rPr lang="en-ID" sz="2400" dirty="0" err="1"/>
              <a:t>disesuaikan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adapter </a:t>
            </a:r>
            <a:r>
              <a:rPr lang="en-ID" sz="2400" dirty="0" err="1"/>
              <a:t>dari</a:t>
            </a:r>
            <a:r>
              <a:rPr lang="en-ID" sz="2400" dirty="0"/>
              <a:t> OLT dan OPM yang </a:t>
            </a:r>
            <a:r>
              <a:rPr lang="en-ID" sz="2400" dirty="0" err="1"/>
              <a:t>digunakan</a:t>
            </a:r>
            <a:r>
              <a:rPr lang="en-ID" sz="2400" dirty="0"/>
              <a:t>, </a:t>
            </a:r>
            <a:r>
              <a:rPr lang="en-ID" sz="2400" dirty="0" err="1"/>
              <a:t>Lihat</a:t>
            </a:r>
            <a:r>
              <a:rPr lang="en-ID" sz="2400" dirty="0"/>
              <a:t> label data </a:t>
            </a:r>
            <a:r>
              <a:rPr lang="en-ID" sz="2400" dirty="0" err="1"/>
              <a:t>teknis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pabrik</a:t>
            </a:r>
            <a:r>
              <a:rPr lang="en-ID" sz="2400" dirty="0"/>
              <a:t> </a:t>
            </a:r>
            <a:r>
              <a:rPr lang="en-ID" sz="2400" dirty="0" err="1"/>
              <a:t>misal</a:t>
            </a:r>
            <a:r>
              <a:rPr lang="en-ID" sz="2400" dirty="0"/>
              <a:t> Loss = 1 Db.</a:t>
            </a:r>
          </a:p>
          <a:p>
            <a:pPr marL="0" indent="0">
              <a:buNone/>
            </a:pPr>
            <a:endParaRPr lang="en-ID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A729F-DA3E-4FEC-A5A5-3720A99E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196934"/>
            <a:ext cx="2923309" cy="27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5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91D8-77EC-4767-85A0-A46E5D8D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219200"/>
            <a:ext cx="9376064" cy="526472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en-ID" sz="2400" dirty="0"/>
              <a:t>Optical Power Meter &amp; OLT </a:t>
            </a:r>
            <a:r>
              <a:rPr lang="en-ID" sz="2400" dirty="0" err="1"/>
              <a:t>atau</a:t>
            </a:r>
            <a:r>
              <a:rPr lang="en-ID" sz="2400" dirty="0"/>
              <a:t> ONT/ONU yang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diukur</a:t>
            </a:r>
            <a:r>
              <a:rPr lang="en-ID" sz="2400" dirty="0"/>
              <a:t> </a:t>
            </a:r>
            <a:r>
              <a:rPr lang="en-ID" sz="2400" dirty="0" err="1"/>
              <a:t>daya</a:t>
            </a:r>
            <a:r>
              <a:rPr lang="en-ID" sz="2400" dirty="0"/>
              <a:t> </a:t>
            </a:r>
            <a:r>
              <a:rPr lang="en-ID" sz="2400" dirty="0" err="1"/>
              <a:t>sinyal</a:t>
            </a:r>
            <a:r>
              <a:rPr lang="en-ID" sz="2400" dirty="0"/>
              <a:t> </a:t>
            </a:r>
            <a:r>
              <a:rPr lang="en-ID" sz="2400" dirty="0" err="1"/>
              <a:t>outputnya</a:t>
            </a:r>
            <a:r>
              <a:rPr lang="en-ID" sz="2400" dirty="0"/>
              <a:t> (Tx).</a:t>
            </a:r>
          </a:p>
          <a:p>
            <a:pPr>
              <a:buFont typeface="+mj-lt"/>
              <a:buAutoNum type="arabicPeriod" startAt="2"/>
            </a:pPr>
            <a:endParaRPr lang="en-ID" sz="3200" dirty="0"/>
          </a:p>
          <a:p>
            <a:pPr marL="0" indent="0">
              <a:buNone/>
            </a:pPr>
            <a:endParaRPr lang="en-ID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C2D0-9A1D-4D80-A09E-968CCB6B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5" y="2017772"/>
            <a:ext cx="2673928" cy="4175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07328-4A85-4CB1-B9EB-1EA54BE5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43" y="2017772"/>
            <a:ext cx="5738860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1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7637-BE7A-412E-8B93-396C222E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174" y="43025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PROSEDUR PENGGUNAAN OPM :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A358-2EF8-45EF-91DB-DEC207B39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36" y="2105891"/>
            <a:ext cx="8915400" cy="447501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D" sz="2000" dirty="0"/>
              <a:t> </a:t>
            </a:r>
            <a:r>
              <a:rPr lang="en-ID" sz="2000" dirty="0" err="1"/>
              <a:t>Pasang</a:t>
            </a:r>
            <a:r>
              <a:rPr lang="en-ID" sz="2000" dirty="0"/>
              <a:t> </a:t>
            </a:r>
            <a:r>
              <a:rPr lang="en-ID" sz="2000" dirty="0" err="1"/>
              <a:t>kedua</a:t>
            </a:r>
            <a:r>
              <a:rPr lang="en-ID" sz="2000" dirty="0"/>
              <a:t> Connector pada adapter Tx di OLT dan adapter di Interface OPM, </a:t>
            </a:r>
            <a:r>
              <a:rPr lang="en-ID" sz="2000" dirty="0" err="1"/>
              <a:t>perhatikan</a:t>
            </a:r>
            <a:r>
              <a:rPr lang="en-ID" sz="2000" dirty="0"/>
              <a:t> </a:t>
            </a:r>
            <a:r>
              <a:rPr lang="en-ID" sz="2000" dirty="0" err="1"/>
              <a:t>celah</a:t>
            </a:r>
            <a:r>
              <a:rPr lang="en-ID" sz="2000" dirty="0"/>
              <a:t> adapter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memasukkan</a:t>
            </a:r>
            <a:r>
              <a:rPr lang="en-ID" sz="2000" dirty="0"/>
              <a:t> </a:t>
            </a:r>
            <a:r>
              <a:rPr lang="en-ID" sz="2000" dirty="0" err="1"/>
              <a:t>lidah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connector.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4A9FE-3D4E-4894-905B-3DD08B44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63" y="2881532"/>
            <a:ext cx="2050473" cy="3403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37BCF-028E-49E0-B22B-9B90B4AD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33" y="2881532"/>
            <a:ext cx="4117301" cy="26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8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6823-6BE5-45E0-A2D9-7CDC6D69E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193" y="778189"/>
            <a:ext cx="8915400" cy="5301622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2"/>
            </a:pPr>
            <a:r>
              <a:rPr lang="en-ID" sz="2000"/>
              <a:t>Lihat spesifikasi panjang gelombang atau wavelenght yang dipancarkan oleh OLT biasanya di  cetak pada sisi cover belakang peralatan, digambar bawah tertulis</a:t>
            </a:r>
            <a:r>
              <a:rPr lang="en-ID" sz="2000" i="1"/>
              <a:t> 1.310 nm.</a:t>
            </a:r>
            <a:endParaRPr lang="en-ID" sz="2000"/>
          </a:p>
          <a:p>
            <a:endParaRPr lang="en-ID"/>
          </a:p>
          <a:p>
            <a:endParaRPr lang="en-ID"/>
          </a:p>
          <a:p>
            <a:endParaRPr lang="en-ID"/>
          </a:p>
          <a:p>
            <a:endParaRPr lang="en-ID"/>
          </a:p>
          <a:p>
            <a:endParaRPr lang="en-ID"/>
          </a:p>
          <a:p>
            <a:endParaRPr lang="en-ID"/>
          </a:p>
          <a:p>
            <a:endParaRPr lang="en-ID"/>
          </a:p>
          <a:p>
            <a:endParaRPr lang="en-ID"/>
          </a:p>
          <a:p>
            <a:pPr marL="720725" indent="-360363"/>
            <a:r>
              <a:rPr lang="en-ID"/>
              <a:t> </a:t>
            </a:r>
            <a:r>
              <a:rPr lang="en-ID" sz="2000"/>
              <a:t>Untuk keamanan jangan menatap langsung sumber cahaya Tx dari OLT dalam keadaan operasi, untuk mencegah kerusakan mata.</a:t>
            </a:r>
          </a:p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24A2E-84E2-4193-B112-97882FF5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73" y="1962150"/>
            <a:ext cx="4599709" cy="2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9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08EA10-FC8A-4682-A78C-0741C4A4A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969963"/>
            <a:ext cx="8915400" cy="4746625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ID" sz="2000"/>
              <a:t>Hidupkan OPM denga.n menekan tombol power, dan lihat display.</a:t>
            </a:r>
          </a:p>
          <a:p>
            <a:pPr marL="3154363" indent="-285750"/>
            <a:endParaRPr lang="en-ID"/>
          </a:p>
          <a:p>
            <a:pPr marL="3154363" indent="-285750"/>
            <a:endParaRPr lang="en-ID"/>
          </a:p>
          <a:p>
            <a:pPr marL="3154363" indent="-285750"/>
            <a:r>
              <a:rPr lang="en-ID"/>
              <a:t>Perhatikan angka diatas, adalah nilai yang menunujukan panjang gelombang atau lambda, contoh di atas adalah 1490 nm.	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23F6-5E2E-47CD-9A1C-1CEF05E5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6" y="1642258"/>
            <a:ext cx="2202873" cy="39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8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55F0-4F77-4FAF-8B9D-B872B76F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48" y="781878"/>
            <a:ext cx="10227100" cy="5390322"/>
          </a:xfrm>
        </p:spPr>
        <p:txBody>
          <a:bodyPr/>
          <a:lstStyle/>
          <a:p>
            <a:r>
              <a:rPr lang="en-ID" sz="3200" b="1" dirty="0"/>
              <a:t>Multi-mode </a:t>
            </a:r>
            <a:r>
              <a:rPr lang="en-ID" sz="3200" b="1" dirty="0" err="1"/>
              <a:t>fibers</a:t>
            </a:r>
            <a:r>
              <a:rPr lang="en-ID" sz="3200" b="1" dirty="0"/>
              <a:t> </a:t>
            </a:r>
            <a:r>
              <a:rPr lang="en-ID" sz="3200" dirty="0" err="1"/>
              <a:t>merupakan</a:t>
            </a:r>
            <a:r>
              <a:rPr lang="en-ID" sz="3200" dirty="0"/>
              <a:t> </a:t>
            </a:r>
            <a:r>
              <a:rPr lang="en-ID" sz="3200" dirty="0" err="1"/>
              <a:t>tipe</a:t>
            </a:r>
            <a:r>
              <a:rPr lang="en-ID" sz="3200" dirty="0"/>
              <a:t> lain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fiber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ukuran</a:t>
            </a:r>
            <a:r>
              <a:rPr lang="en-ID" sz="3200" dirty="0"/>
              <a:t> 10 kali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besar</a:t>
            </a:r>
            <a:r>
              <a:rPr lang="en-ID" sz="3200" dirty="0"/>
              <a:t> </a:t>
            </a:r>
            <a:r>
              <a:rPr lang="en-ID" sz="3200" dirty="0" err="1"/>
              <a:t>daripada</a:t>
            </a:r>
            <a:r>
              <a:rPr lang="en-ID" sz="3200" dirty="0"/>
              <a:t> single-mode. Pada multi-mode,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 </a:t>
            </a:r>
            <a:r>
              <a:rPr lang="en-ID" sz="3200" dirty="0" err="1"/>
              <a:t>bergerak</a:t>
            </a:r>
            <a:r>
              <a:rPr lang="en-ID" sz="3200" dirty="0"/>
              <a:t> </a:t>
            </a:r>
            <a:r>
              <a:rPr lang="en-ID" sz="3200" dirty="0" err="1"/>
              <a:t>melalui</a:t>
            </a:r>
            <a:r>
              <a:rPr lang="en-ID" sz="3200" dirty="0"/>
              <a:t> core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jalur</a:t>
            </a:r>
            <a:r>
              <a:rPr lang="en-ID" sz="3200" dirty="0"/>
              <a:t> yang </a:t>
            </a:r>
            <a:r>
              <a:rPr lang="en-ID" sz="3200" dirty="0" err="1"/>
              <a:t>berbeda</a:t>
            </a:r>
            <a:r>
              <a:rPr lang="en-ID" sz="3200" dirty="0"/>
              <a:t>–</a:t>
            </a:r>
            <a:r>
              <a:rPr lang="en-ID" sz="3200" dirty="0" err="1"/>
              <a:t>beda</a:t>
            </a:r>
            <a:r>
              <a:rPr lang="en-ID" sz="3200" dirty="0"/>
              <a:t>. </a:t>
            </a:r>
            <a:r>
              <a:rPr lang="en-ID" sz="3200" dirty="0" err="1"/>
              <a:t>Kekurangan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multi-mode </a:t>
            </a:r>
            <a:r>
              <a:rPr lang="en-ID" sz="3200" dirty="0" err="1"/>
              <a:t>fiber</a:t>
            </a:r>
            <a:r>
              <a:rPr lang="en-ID" sz="3200" dirty="0"/>
              <a:t> </a:t>
            </a:r>
            <a:r>
              <a:rPr lang="en-ID" sz="3200" dirty="0" err="1"/>
              <a:t>optik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 </a:t>
            </a:r>
            <a:r>
              <a:rPr lang="en-ID" sz="3200" dirty="0" err="1"/>
              <a:t>hanya</a:t>
            </a:r>
            <a:r>
              <a:rPr lang="en-ID" sz="3200" dirty="0"/>
              <a:t> </a:t>
            </a:r>
            <a:r>
              <a:rPr lang="en-ID" sz="3200" dirty="0" err="1"/>
              <a:t>mampu</a:t>
            </a:r>
            <a:r>
              <a:rPr lang="en-ID" sz="3200" dirty="0"/>
              <a:t> </a:t>
            </a:r>
            <a:r>
              <a:rPr lang="en-ID" sz="3200" dirty="0" err="1"/>
              <a:t>mengirim</a:t>
            </a:r>
            <a:r>
              <a:rPr lang="en-ID" sz="3200" dirty="0"/>
              <a:t> </a:t>
            </a:r>
            <a:r>
              <a:rPr lang="en-ID" sz="3200" dirty="0" err="1"/>
              <a:t>informasi</a:t>
            </a:r>
            <a:r>
              <a:rPr lang="en-ID" sz="3200" dirty="0"/>
              <a:t> </a:t>
            </a:r>
            <a:r>
              <a:rPr lang="en-ID" sz="3200" dirty="0" err="1"/>
              <a:t>jarak</a:t>
            </a:r>
            <a:r>
              <a:rPr lang="en-ID" sz="3200" dirty="0"/>
              <a:t> </a:t>
            </a:r>
            <a:r>
              <a:rPr lang="en-ID" sz="3200" dirty="0" err="1"/>
              <a:t>pendek</a:t>
            </a:r>
            <a:r>
              <a:rPr lang="en-ID" sz="3200" dirty="0"/>
              <a:t> yang </a:t>
            </a:r>
            <a:r>
              <a:rPr lang="en-ID" sz="3200" dirty="0" err="1"/>
              <a:t>biasa</a:t>
            </a:r>
            <a:r>
              <a:rPr lang="en-ID" sz="3200" dirty="0"/>
              <a:t>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menghubungkan</a:t>
            </a:r>
            <a:r>
              <a:rPr lang="en-ID" sz="3200" dirty="0"/>
              <a:t> </a:t>
            </a:r>
            <a:r>
              <a:rPr lang="en-ID" sz="3200" dirty="0" err="1"/>
              <a:t>jaringan</a:t>
            </a:r>
            <a:r>
              <a:rPr lang="en-ID" sz="3200" dirty="0"/>
              <a:t> computer.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2251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39DB2-9F1F-45E7-AC82-D8E967B0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872836"/>
            <a:ext cx="8915400" cy="548101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ID"/>
              <a:t> Sesuaikan panjang gelombang yang di OPM dengan yang tercetak pada OLT dengan menekan tombol berlambang lambda , sampai nilai sama (contoh 1310 nm).</a:t>
            </a:r>
          </a:p>
          <a:p>
            <a:pPr marL="3251200" indent="-285750"/>
            <a:r>
              <a:rPr lang="en-ID"/>
              <a:t>Maka dari display OPM dapat diketahui bahwa daya yang diterima oleh OPM adalah -8,18 dBm atau dibulatkan menjadi - 8 dBm (angka dibelakang koma untuk dBm nilainya sangat kecil).</a:t>
            </a:r>
          </a:p>
          <a:p>
            <a:pPr marL="2965450" indent="0">
              <a:buNone/>
            </a:pPr>
            <a:endParaRPr lang="en-ID"/>
          </a:p>
          <a:p>
            <a:pPr marL="3048000" indent="0">
              <a:buNone/>
            </a:pPr>
            <a:endParaRPr lang="en-ID"/>
          </a:p>
          <a:p>
            <a:pPr marL="0" indent="0">
              <a:buNone/>
            </a:pPr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694B8-9649-4EB0-B690-A1653FE6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8" y="2231834"/>
            <a:ext cx="2299463" cy="37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5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E931-FB4B-4670-8138-C9E1CF97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02437"/>
            <a:ext cx="8911687" cy="886036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OTDR ?</a:t>
            </a:r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EFAD-DE59-436C-B2C7-06A8DB7EF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11" y="1596980"/>
            <a:ext cx="11243257" cy="442974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ID" dirty="0"/>
              <a:t>OTDR </a:t>
            </a:r>
            <a:r>
              <a:rPr lang="en-ID" dirty="0" err="1"/>
              <a:t>atau</a:t>
            </a:r>
            <a:r>
              <a:rPr lang="en-ID" dirty="0"/>
              <a:t> Optical Time Domain Reflectometer, </a:t>
            </a:r>
            <a:r>
              <a:rPr lang="en-ID" dirty="0" err="1"/>
              <a:t>yaitu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ukur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instalasi</a:t>
            </a:r>
            <a:r>
              <a:rPr lang="en-ID" dirty="0"/>
              <a:t>, </a:t>
            </a:r>
            <a:r>
              <a:rPr lang="en-ID" dirty="0" err="1"/>
              <a:t>operasi</a:t>
            </a:r>
            <a:r>
              <a:rPr lang="en-ID" dirty="0"/>
              <a:t> dan </a:t>
            </a:r>
            <a:r>
              <a:rPr lang="en-ID" dirty="0" err="1"/>
              <a:t>pemeliharaan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Kabel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ID" dirty="0"/>
          </a:p>
          <a:p>
            <a:pPr marL="0" indent="0">
              <a:lnSpc>
                <a:spcPct val="120000"/>
              </a:lnSpc>
              <a:buNone/>
            </a:pPr>
            <a:r>
              <a:rPr lang="en-ID" dirty="0" err="1"/>
              <a:t>Fungsi</a:t>
            </a:r>
            <a:r>
              <a:rPr lang="en-ID" dirty="0"/>
              <a:t>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D" dirty="0"/>
              <a:t>	-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grafis</a:t>
            </a:r>
            <a:r>
              <a:rPr lang="en-ID" dirty="0"/>
              <a:t> loss dan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serat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D" dirty="0"/>
              <a:t>	- </a:t>
            </a:r>
            <a:r>
              <a:rPr lang="sv-SE" dirty="0"/>
              <a:t>Mengukur jarak total kabel serat optik.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sv-SE" dirty="0"/>
              <a:t>	- Mengukur loss total kabel serat optik baik secara partial maupun secara total dalam satuan dB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sv-SE" dirty="0"/>
              <a:t>	- </a:t>
            </a:r>
            <a:r>
              <a:rPr lang="en-ID" dirty="0" err="1"/>
              <a:t>Menghitung</a:t>
            </a:r>
            <a:r>
              <a:rPr lang="en-ID" dirty="0"/>
              <a:t> attenuation (</a:t>
            </a:r>
            <a:r>
              <a:rPr lang="en-ID" dirty="0" err="1"/>
              <a:t>redaman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)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dB/km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D" dirty="0"/>
              <a:t>	-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sambungan</a:t>
            </a:r>
            <a:r>
              <a:rPr lang="en-ID" dirty="0"/>
              <a:t> splice dan </a:t>
            </a:r>
            <a:r>
              <a:rPr lang="en-ID" dirty="0" err="1"/>
              <a:t>konektor</a:t>
            </a:r>
            <a:endParaRPr lang="en-ID" dirty="0"/>
          </a:p>
          <a:p>
            <a:pPr marL="0" indent="0">
              <a:lnSpc>
                <a:spcPct val="120000"/>
              </a:lnSpc>
              <a:buNone/>
            </a:pPr>
            <a:r>
              <a:rPr lang="en-ID" dirty="0"/>
              <a:t>	- </a:t>
            </a:r>
            <a:r>
              <a:rPr lang="en-ID" dirty="0" err="1"/>
              <a:t>Menghitung</a:t>
            </a:r>
            <a:r>
              <a:rPr lang="en-ID" dirty="0"/>
              <a:t> loss </a:t>
            </a:r>
            <a:r>
              <a:rPr lang="en-ID" dirty="0" err="1"/>
              <a:t>sambungan</a:t>
            </a:r>
            <a:r>
              <a:rPr lang="en-ID" dirty="0"/>
              <a:t> dan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sambungan</a:t>
            </a:r>
            <a:r>
              <a:rPr lang="en-ID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085374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7BAC-12D3-490C-BA8C-A8F61384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27129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D" sz="3200" b="1" dirty="0" err="1"/>
              <a:t>Kegunaan</a:t>
            </a:r>
            <a:r>
              <a:rPr lang="en-ID" sz="3200" b="1" dirty="0"/>
              <a:t> </a:t>
            </a:r>
            <a:r>
              <a:rPr lang="en-ID" sz="3200" b="1" dirty="0" err="1"/>
              <a:t>dari</a:t>
            </a:r>
            <a:r>
              <a:rPr lang="en-ID" sz="3200" b="1" dirty="0"/>
              <a:t> OTDR </a:t>
            </a:r>
            <a:r>
              <a:rPr lang="en-ID" sz="3200" b="1" dirty="0" err="1"/>
              <a:t>dalam</a:t>
            </a:r>
            <a:r>
              <a:rPr lang="en-ID" sz="3200" b="1" dirty="0"/>
              <a:t> </a:t>
            </a:r>
            <a:r>
              <a:rPr lang="en-ID" sz="3200" b="1" dirty="0" err="1"/>
              <a:t>instalasi</a:t>
            </a:r>
            <a:r>
              <a:rPr lang="en-ID" sz="3200" b="1" dirty="0"/>
              <a:t>, </a:t>
            </a:r>
            <a:r>
              <a:rPr lang="en-ID" sz="3200" b="1" dirty="0" err="1"/>
              <a:t>operasi</a:t>
            </a:r>
            <a:r>
              <a:rPr lang="en-ID" sz="3200" b="1" dirty="0"/>
              <a:t> dan </a:t>
            </a:r>
            <a:r>
              <a:rPr lang="en-ID" sz="3200" b="1" dirty="0" err="1"/>
              <a:t>pemeliharaan</a:t>
            </a:r>
            <a:r>
              <a:rPr lang="en-ID" sz="3200" b="1" dirty="0"/>
              <a:t> pada </a:t>
            </a:r>
            <a:r>
              <a:rPr lang="en-ID" sz="3200" b="1" dirty="0" err="1"/>
              <a:t>jaringan</a:t>
            </a:r>
            <a:r>
              <a:rPr lang="en-ID" sz="3200" b="1" dirty="0"/>
              <a:t> Kabel </a:t>
            </a:r>
            <a:r>
              <a:rPr lang="en-ID" sz="3200" b="1" dirty="0" err="1"/>
              <a:t>Fiber</a:t>
            </a:r>
            <a:r>
              <a:rPr lang="en-ID" sz="3200" b="1" dirty="0"/>
              <a:t> </a:t>
            </a:r>
            <a:r>
              <a:rPr lang="en-ID" sz="3200" b="1" dirty="0" err="1"/>
              <a:t>Optik</a:t>
            </a:r>
            <a:r>
              <a:rPr lang="en-ID" sz="3200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485B-CE14-4DE0-90DE-F6967C1D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291" y="2008909"/>
            <a:ext cx="9055552" cy="3920836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1. </a:t>
            </a:r>
            <a:r>
              <a:rPr lang="en-ID" dirty="0" err="1"/>
              <a:t>Untuk</a:t>
            </a:r>
            <a:r>
              <a:rPr lang="en-ID" dirty="0"/>
              <a:t> uji </a:t>
            </a:r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penggelaran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2.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memeriksa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kabel</a:t>
            </a:r>
            <a:r>
              <a:rPr lang="en-ID" dirty="0"/>
              <a:t> 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 yang </a:t>
            </a:r>
            <a:r>
              <a:rPr lang="en-ID" dirty="0" err="1"/>
              <a:t>beroperasi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3.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menganalisa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dan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</a:t>
            </a:r>
            <a:r>
              <a:rPr lang="en-ID" dirty="0" err="1"/>
              <a:t>kabe</a:t>
            </a:r>
            <a:r>
              <a:rPr lang="en-ID" dirty="0"/>
              <a:t> 	</a:t>
            </a:r>
            <a:r>
              <a:rPr lang="en-ID" dirty="0" err="1"/>
              <a:t>fiber</a:t>
            </a:r>
            <a:r>
              <a:rPr lang="en-ID" dirty="0"/>
              <a:t> </a:t>
            </a:r>
            <a:r>
              <a:rPr lang="en-ID" dirty="0" err="1"/>
              <a:t>optik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6911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93D1-093C-4C44-A051-697C5AFB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58326"/>
          </a:xfrm>
        </p:spPr>
        <p:txBody>
          <a:bodyPr/>
          <a:lstStyle/>
          <a:p>
            <a:r>
              <a:rPr lang="en-ID" b="1" dirty="0" err="1"/>
              <a:t>Prosedur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OTDR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9E6EE-A788-4CCA-8A75-14252BF4C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1745674"/>
            <a:ext cx="9057409" cy="448821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1900"/>
              <a:t>Pastikan bahwa Baterai dalam keaadaan penuh, jika tidak gunakan daya PLN selama pengukuran.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900"/>
              <a:t>Pasang Patccord penghubung dari adapter OTDR dengan adapter pada kabel Fiber Optik yang akan digunakan.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900"/>
              <a:t>Harap diperhatikan sebelum pemasangan bersihkan ferule konektor dan adapter dengan connector cleaner.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Hidupkan power ON sampai layar display menyala.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1900"/>
              <a:t>Ada 5 parameter yang perlu dilakukan set-up sebelum pengukuran, yaitu </a:t>
            </a:r>
          </a:p>
          <a:p>
            <a:pPr marL="0" indent="0">
              <a:buNone/>
            </a:pPr>
            <a:r>
              <a:rPr lang="en-ID" sz="1900"/>
              <a:t>		a. Panjang gelombang atau wave length </a:t>
            </a:r>
          </a:p>
          <a:p>
            <a:pPr marL="0" indent="0">
              <a:buNone/>
            </a:pPr>
            <a:r>
              <a:rPr lang="en-ID" sz="1900"/>
              <a:t>		b. Indeks Bias Core / IOR</a:t>
            </a:r>
          </a:p>
          <a:p>
            <a:pPr marL="0" indent="0">
              <a:buNone/>
            </a:pPr>
            <a:r>
              <a:rPr lang="en-ID" sz="1900"/>
              <a:t>		c. Pulse width</a:t>
            </a:r>
          </a:p>
          <a:p>
            <a:pPr marL="0" indent="0">
              <a:buNone/>
            </a:pPr>
            <a:r>
              <a:rPr lang="en-ID" sz="1900"/>
              <a:t>		. Perkiraan Jarak Kabel / San Range</a:t>
            </a:r>
          </a:p>
          <a:p>
            <a:pPr marL="0" indent="0">
              <a:buNone/>
            </a:pPr>
            <a:r>
              <a:rPr lang="en-ID" sz="1900"/>
              <a:t>		e. Avarage Time.</a:t>
            </a:r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5241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FEE8-A896-462C-9523-BF5D8D67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219200"/>
            <a:ext cx="8915400" cy="4696691"/>
          </a:xfrm>
        </p:spPr>
        <p:txBody>
          <a:bodyPr>
            <a:normAutofit fontScale="85000" lnSpcReduction="20000"/>
          </a:bodyPr>
          <a:lstStyle/>
          <a:p>
            <a:pPr>
              <a:buAutoNum type="arabicPeriod" startAt="6"/>
            </a:pPr>
            <a:r>
              <a:rPr lang="en-ID"/>
              <a:t>Ada dua tipe pengukuran yaitu :</a:t>
            </a:r>
          </a:p>
          <a:p>
            <a:pPr marL="539750" indent="-276225">
              <a:buFontTx/>
              <a:buChar char="-"/>
            </a:pPr>
            <a:r>
              <a:rPr lang="sv-SE"/>
              <a:t>Simple, maka semua paramater oleh OTDR akan dilakukan setting secara otomatis.</a:t>
            </a:r>
          </a:p>
          <a:p>
            <a:pPr marL="539750" indent="-276225">
              <a:buFontTx/>
              <a:buChar char="-"/>
            </a:pPr>
            <a:r>
              <a:rPr lang="en-ID"/>
              <a:t>Detail, maka perlu dilakukan set up parameter diatas, keuntungannya lebih akurat dalam                                         menganalisa, kekuranganya lambat karena perlu waktu set up.</a:t>
            </a:r>
          </a:p>
          <a:p>
            <a:pPr marL="0" indent="0">
              <a:buNone/>
            </a:pPr>
            <a:r>
              <a:rPr lang="en-ID"/>
              <a:t>7. Tekan tombol pengirim sinar LASER dan tunggu sampai display menampilan grafis hasil pengukuran.</a:t>
            </a:r>
          </a:p>
          <a:p>
            <a:pPr marL="0" indent="0">
              <a:buNone/>
            </a:pPr>
            <a:r>
              <a:rPr lang="en-ID"/>
              <a:t>8. Geser marker atau kursor pada even yang dikehendaki, maka akan tampil hasil pengukuran.</a:t>
            </a:r>
          </a:p>
          <a:p>
            <a:pPr marL="0" indent="0">
              <a:buNone/>
            </a:pPr>
            <a:r>
              <a:rPr lang="en-ID"/>
              <a:t>9. Ada dua hasil perhitungan loss pada OTDR, yaitu;</a:t>
            </a:r>
          </a:p>
          <a:p>
            <a:pPr marL="720725" indent="-457200">
              <a:buFont typeface="+mj-lt"/>
              <a:buAutoNum type="alphaLcPeriod"/>
            </a:pPr>
            <a:r>
              <a:rPr lang="en-ID"/>
              <a:t>TPA atau Two Point Avarages / 2 point Loss, yaitu loss rata rata dalam satu section.</a:t>
            </a:r>
          </a:p>
          <a:p>
            <a:pPr marL="720725" indent="-457200">
              <a:buFont typeface="+mj-lt"/>
              <a:buAutoNum type="alphaLcPeriod"/>
            </a:pPr>
            <a:r>
              <a:rPr lang="en-ID"/>
              <a:t>LSA atau Least Squares Avareges yaitu loss rata dalam 1 event.</a:t>
            </a:r>
          </a:p>
          <a:p>
            <a:pPr mar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7049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BE86-3142-4275-AD69-69149C8B8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56" y="1029610"/>
            <a:ext cx="11822844" cy="222635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PERANGKAT AKTIF FO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GPON &amp; GEPON</a:t>
            </a:r>
            <a:endParaRPr lang="en-ID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1A036B-2006-4C1E-80E9-1AB91D2FC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69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6C55-5011-4CCE-873D-503E37BA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92" y="397356"/>
            <a:ext cx="11029616" cy="101380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GPON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5D898-3858-4B6C-B760-4E9DD7735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82" y="1668468"/>
            <a:ext cx="12117704" cy="4996069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GPON (Gigabit Capable Passive Optical Network) 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adalah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teknologi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 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akses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yang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diperlukan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untuk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memberikan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layanan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multimedia (Voice, Data, Video,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dsb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bagi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pelanggan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GPON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merupakan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teknologi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berbasis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FTTx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yang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dapat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berupa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:</a:t>
            </a:r>
          </a:p>
          <a:p>
            <a:pPr fontAlgn="base"/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FTTH (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Fiber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 the Home)</a:t>
            </a:r>
          </a:p>
          <a:p>
            <a:pPr fontAlgn="base"/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FTTB (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Fiber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 the Building)</a:t>
            </a:r>
          </a:p>
          <a:p>
            <a:pPr fontAlgn="base"/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FTTZ (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Fiber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 the Zone)</a:t>
            </a:r>
          </a:p>
          <a:p>
            <a:pPr fontAlgn="base"/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FTTT (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Fiber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 the Tower)</a:t>
            </a:r>
          </a:p>
          <a:p>
            <a:pPr fontAlgn="base"/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FTTC (</a:t>
            </a:r>
            <a:r>
              <a:rPr lang="en-ID" sz="22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Fiber</a:t>
            </a:r>
            <a:r>
              <a:rPr lang="en-ID" sz="2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to the Curb).</a:t>
            </a:r>
          </a:p>
          <a:p>
            <a:pPr marL="0" indent="0">
              <a:lnSpc>
                <a:spcPct val="150000"/>
              </a:lnSpc>
              <a:buNone/>
            </a:pPr>
            <a:endParaRPr lang="en-ID" sz="2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55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C6E4-2497-45C8-A80A-F54B1606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9656"/>
            <a:ext cx="11029616" cy="101380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Hasil gambar untuk cara kerja gpon fo">
            <a:extLst>
              <a:ext uri="{FF2B5EF4-FFF2-40B4-BE49-F238E27FC236}">
                <a16:creationId xmlns:a16="http://schemas.microsoft.com/office/drawing/2014/main" id="{D319F89E-F12E-4D19-8EC8-22C5518B5C3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81192" y="1828800"/>
            <a:ext cx="11029616" cy="43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awal</a:t>
            </a:r>
            <a:r>
              <a:rPr lang="en-US" sz="2200" dirty="0">
                <a:solidFill>
                  <a:schemeClr val="tx1"/>
                </a:solidFill>
              </a:rPr>
              <a:t> yang </a:t>
            </a:r>
            <a:r>
              <a:rPr lang="en-US" sz="2200" dirty="0" err="1">
                <a:solidFill>
                  <a:schemeClr val="tx1"/>
                </a:solidFill>
              </a:rPr>
              <a:t>berbentuk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elektrik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ini</a:t>
            </a:r>
            <a:r>
              <a:rPr lang="en-US" sz="2200" dirty="0">
                <a:solidFill>
                  <a:schemeClr val="tx1"/>
                </a:solidFill>
              </a:rPr>
              <a:t> pada transmitter </a:t>
            </a:r>
            <a:r>
              <a:rPr lang="en-US" sz="2200" dirty="0" err="1">
                <a:solidFill>
                  <a:schemeClr val="tx1"/>
                </a:solidFill>
              </a:rPr>
              <a:t>diubah</a:t>
            </a:r>
            <a:r>
              <a:rPr lang="en-US" sz="2200" dirty="0">
                <a:solidFill>
                  <a:schemeClr val="tx1"/>
                </a:solidFill>
              </a:rPr>
              <a:t> oleh transducer </a:t>
            </a:r>
            <a:r>
              <a:rPr lang="en-US" sz="2200" dirty="0" err="1">
                <a:solidFill>
                  <a:schemeClr val="tx1"/>
                </a:solidFill>
              </a:rPr>
              <a:t>elektrooptik</a:t>
            </a:r>
            <a:r>
              <a:rPr lang="en-US" sz="2200" dirty="0">
                <a:solidFill>
                  <a:schemeClr val="tx1"/>
                </a:solidFill>
              </a:rPr>
              <a:t> ( Laser </a:t>
            </a:r>
            <a:r>
              <a:rPr lang="en-US" sz="2200" dirty="0" err="1">
                <a:solidFill>
                  <a:schemeClr val="tx1"/>
                </a:solidFill>
              </a:rPr>
              <a:t>Dioda</a:t>
            </a:r>
            <a:r>
              <a:rPr lang="en-US" sz="2200" dirty="0">
                <a:solidFill>
                  <a:schemeClr val="tx1"/>
                </a:solidFill>
              </a:rPr>
              <a:t> ) </a:t>
            </a:r>
            <a:r>
              <a:rPr lang="en-US" sz="2200" dirty="0" err="1">
                <a:solidFill>
                  <a:schemeClr val="tx1"/>
                </a:solidFill>
              </a:rPr>
              <a:t>menjadi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gelombang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cahaya</a:t>
            </a:r>
            <a:r>
              <a:rPr lang="en-US" sz="2200" dirty="0">
                <a:solidFill>
                  <a:schemeClr val="tx1"/>
                </a:solidFill>
              </a:rPr>
              <a:t> yang </a:t>
            </a:r>
            <a:r>
              <a:rPr lang="en-US" sz="2200" dirty="0" err="1">
                <a:solidFill>
                  <a:schemeClr val="tx1"/>
                </a:solidFill>
              </a:rPr>
              <a:t>kemudian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ditransmisikan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melalui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kabel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serat</a:t>
            </a:r>
            <a:r>
              <a:rPr lang="en-US" sz="2200" dirty="0">
                <a:solidFill>
                  <a:schemeClr val="tx1"/>
                </a:solidFill>
              </a:rPr>
              <a:t> optic </a:t>
            </a:r>
            <a:r>
              <a:rPr lang="en-US" sz="2200" dirty="0" err="1">
                <a:solidFill>
                  <a:schemeClr val="tx1"/>
                </a:solidFill>
              </a:rPr>
              <a:t>menuju</a:t>
            </a:r>
            <a:r>
              <a:rPr lang="en-US" sz="2200" dirty="0">
                <a:solidFill>
                  <a:schemeClr val="tx1"/>
                </a:solidFill>
              </a:rPr>
              <a:t> receiver yang </a:t>
            </a:r>
            <a:r>
              <a:rPr lang="en-US" sz="2200" dirty="0" err="1">
                <a:solidFill>
                  <a:schemeClr val="tx1"/>
                </a:solidFill>
              </a:rPr>
              <a:t>terletak</a:t>
            </a:r>
            <a:r>
              <a:rPr lang="en-US" sz="2200" dirty="0">
                <a:solidFill>
                  <a:schemeClr val="tx1"/>
                </a:solidFill>
              </a:rPr>
              <a:t> pada </a:t>
            </a:r>
            <a:r>
              <a:rPr lang="en-US" sz="2200" dirty="0" err="1">
                <a:solidFill>
                  <a:schemeClr val="tx1"/>
                </a:solidFill>
              </a:rPr>
              <a:t>ujung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lainnya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dari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serat</a:t>
            </a:r>
            <a:r>
              <a:rPr lang="en-US" sz="2200" dirty="0">
                <a:solidFill>
                  <a:schemeClr val="tx1"/>
                </a:solidFill>
              </a:rPr>
              <a:t> optic, pada receiver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diubah</a:t>
            </a:r>
            <a:r>
              <a:rPr lang="en-US" sz="2200" dirty="0">
                <a:solidFill>
                  <a:schemeClr val="tx1"/>
                </a:solidFill>
              </a:rPr>
              <a:t> oleh transducer </a:t>
            </a:r>
            <a:r>
              <a:rPr lang="en-US" sz="2200" dirty="0" err="1">
                <a:solidFill>
                  <a:schemeClr val="tx1"/>
                </a:solidFill>
              </a:rPr>
              <a:t>optoelektronik</a:t>
            </a:r>
            <a:r>
              <a:rPr lang="en-US" sz="2200" dirty="0">
                <a:solidFill>
                  <a:schemeClr val="tx1"/>
                </a:solidFill>
              </a:rPr>
              <a:t> ( </a:t>
            </a:r>
            <a:r>
              <a:rPr lang="en-US" sz="2200" dirty="0" err="1">
                <a:solidFill>
                  <a:schemeClr val="tx1"/>
                </a:solidFill>
              </a:rPr>
              <a:t>Dioda</a:t>
            </a:r>
            <a:r>
              <a:rPr lang="en-US" sz="2200" dirty="0">
                <a:solidFill>
                  <a:schemeClr val="tx1"/>
                </a:solidFill>
              </a:rPr>
              <a:t> ) </a:t>
            </a:r>
            <a:r>
              <a:rPr lang="en-US" sz="2200" dirty="0" err="1">
                <a:solidFill>
                  <a:schemeClr val="tx1"/>
                </a:solidFill>
              </a:rPr>
              <a:t>menjadi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elektrik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kembali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  <a:endParaRPr lang="en-ID" sz="2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3.bp.blogspot.com/-P3s9eEE9N7Y/XIJsGJrGQSI/AAAAAAAAFEE/sEYWnu7ffl80PBpenx_oNCZwtxKxBsHawCLcBGAs/s1600/diagram.jpeg">
            <a:extLst>
              <a:ext uri="{FF2B5EF4-FFF2-40B4-BE49-F238E27FC236}">
                <a16:creationId xmlns:a16="http://schemas.microsoft.com/office/drawing/2014/main" id="{6D4B0079-37CB-405C-BB94-F296B34F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85" y="3276554"/>
            <a:ext cx="5917230" cy="34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976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EFC0-10BE-4E3E-879B-E81A889B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15554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GPON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4210-9890-4620-8508-47F78C904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1828800"/>
            <a:ext cx="11940209" cy="526111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2200" b="1" dirty="0">
                <a:solidFill>
                  <a:schemeClr val="tx1"/>
                </a:solidFill>
              </a:rPr>
              <a:t>Network Management System (NMS). </a:t>
            </a:r>
          </a:p>
          <a:p>
            <a:pPr marL="324000" lvl="1" indent="0">
              <a:buNone/>
            </a:pPr>
            <a:r>
              <a:rPr lang="en-ID" sz="2200" dirty="0">
                <a:solidFill>
                  <a:schemeClr val="tx1"/>
                </a:solidFill>
              </a:rPr>
              <a:t>NMS </a:t>
            </a:r>
            <a:r>
              <a:rPr lang="en-ID" sz="2200" dirty="0" err="1">
                <a:solidFill>
                  <a:schemeClr val="tx1"/>
                </a:solidFill>
              </a:rPr>
              <a:t>merupakan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lunak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berfungsi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mengontrol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mengkonfigurasi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GPON, dan </a:t>
            </a:r>
            <a:r>
              <a:rPr lang="en-ID" sz="2200" dirty="0" err="1">
                <a:solidFill>
                  <a:schemeClr val="tx1"/>
                </a:solidFill>
              </a:rPr>
              <a:t>letak</a:t>
            </a:r>
            <a:r>
              <a:rPr lang="en-ID" sz="2200" dirty="0">
                <a:solidFill>
                  <a:schemeClr val="tx1"/>
                </a:solidFill>
              </a:rPr>
              <a:t> NMS </a:t>
            </a:r>
            <a:r>
              <a:rPr lang="en-ID" sz="2200" dirty="0" err="1">
                <a:solidFill>
                  <a:schemeClr val="tx1"/>
                </a:solidFill>
              </a:rPr>
              <a:t>ini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bersamaan</a:t>
            </a:r>
            <a:r>
              <a:rPr lang="en-ID" sz="2200" dirty="0">
                <a:solidFill>
                  <a:schemeClr val="tx1"/>
                </a:solidFill>
              </a:rPr>
              <a:t> di </a:t>
            </a:r>
            <a:r>
              <a:rPr lang="en-ID" sz="2200" dirty="0" err="1">
                <a:solidFill>
                  <a:schemeClr val="tx1"/>
                </a:solidFill>
              </a:rPr>
              <a:t>dekat</a:t>
            </a:r>
            <a:r>
              <a:rPr lang="en-ID" sz="2200" dirty="0">
                <a:solidFill>
                  <a:schemeClr val="tx1"/>
                </a:solidFill>
              </a:rPr>
              <a:t> OLT </a:t>
            </a:r>
            <a:r>
              <a:rPr lang="en-ID" sz="2200" dirty="0" err="1">
                <a:solidFill>
                  <a:schemeClr val="tx1"/>
                </a:solidFill>
              </a:rPr>
              <a:t>namun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berbeda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ruangan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sedangkan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konfigurasi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dapat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dilakukan</a:t>
            </a:r>
            <a:r>
              <a:rPr lang="en-ID" sz="2200" dirty="0">
                <a:solidFill>
                  <a:schemeClr val="tx1"/>
                </a:solidFill>
              </a:rPr>
              <a:t> oleh NMS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OLT dan ONT.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ID" sz="2200" b="1" dirty="0">
                <a:solidFill>
                  <a:schemeClr val="tx1"/>
                </a:solidFill>
              </a:rPr>
              <a:t>Optical Line Terminal (OLT).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OLT </a:t>
            </a:r>
            <a:r>
              <a:rPr lang="en-ID" sz="2200" dirty="0" err="1">
                <a:solidFill>
                  <a:schemeClr val="tx1"/>
                </a:solidFill>
              </a:rPr>
              <a:t>menyediakan</a:t>
            </a:r>
            <a:r>
              <a:rPr lang="en-ID" sz="2200" dirty="0">
                <a:solidFill>
                  <a:schemeClr val="tx1"/>
                </a:solidFill>
              </a:rPr>
              <a:t> interface </a:t>
            </a:r>
            <a:r>
              <a:rPr lang="en-ID" sz="2200" dirty="0" err="1">
                <a:solidFill>
                  <a:schemeClr val="tx1"/>
                </a:solidFill>
              </a:rPr>
              <a:t>antara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sistem</a:t>
            </a:r>
            <a:r>
              <a:rPr lang="en-ID" sz="2200" dirty="0">
                <a:solidFill>
                  <a:schemeClr val="tx1"/>
                </a:solidFill>
              </a:rPr>
              <a:t> PON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penyedia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layanan</a:t>
            </a:r>
            <a:r>
              <a:rPr lang="en-ID" sz="2200" dirty="0">
                <a:solidFill>
                  <a:schemeClr val="tx1"/>
                </a:solidFill>
              </a:rPr>
              <a:t> (service provider) data, video, dan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telepon</a:t>
            </a:r>
            <a:r>
              <a:rPr lang="en-ID" sz="2200" dirty="0">
                <a:solidFill>
                  <a:schemeClr val="tx1"/>
                </a:solidFill>
              </a:rPr>
              <a:t>. </a:t>
            </a:r>
            <a:r>
              <a:rPr lang="en-ID" sz="2200" dirty="0" err="1">
                <a:solidFill>
                  <a:schemeClr val="tx1"/>
                </a:solidFill>
              </a:rPr>
              <a:t>Bagian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ini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membuat</a:t>
            </a:r>
            <a:r>
              <a:rPr lang="en-ID" sz="2200" dirty="0">
                <a:solidFill>
                  <a:schemeClr val="tx1"/>
                </a:solidFill>
              </a:rPr>
              <a:t> link </a:t>
            </a:r>
            <a:r>
              <a:rPr lang="en-ID" sz="2200" dirty="0" err="1">
                <a:solidFill>
                  <a:schemeClr val="tx1"/>
                </a:solidFill>
              </a:rPr>
              <a:t>ke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sistem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operasi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penyedia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layanan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melalui</a:t>
            </a:r>
            <a:r>
              <a:rPr lang="en-ID" sz="2200" dirty="0">
                <a:solidFill>
                  <a:schemeClr val="tx1"/>
                </a:solidFill>
              </a:rPr>
              <a:t> Network Management System (NMS).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ID" sz="2200" b="1" dirty="0">
                <a:solidFill>
                  <a:schemeClr val="tx1"/>
                </a:solidFill>
              </a:rPr>
              <a:t>Optical Distribution Cabinet (ODC).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ODC (Optical Distribution Cabinet)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antara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OLT </a:t>
            </a:r>
            <a:r>
              <a:rPr lang="en-ID" sz="2200" dirty="0" err="1">
                <a:solidFill>
                  <a:schemeClr val="tx1"/>
                </a:solidFill>
              </a:rPr>
              <a:t>sampai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ODC. </a:t>
            </a:r>
            <a:r>
              <a:rPr lang="en-ID" sz="2200" dirty="0" err="1">
                <a:solidFill>
                  <a:schemeClr val="tx1"/>
                </a:solidFill>
              </a:rPr>
              <a:t>Letak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ODC </a:t>
            </a:r>
            <a:r>
              <a:rPr lang="en-ID" sz="2200" dirty="0" err="1">
                <a:solidFill>
                  <a:schemeClr val="tx1"/>
                </a:solidFill>
              </a:rPr>
              <a:t>ini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terletak</a:t>
            </a:r>
            <a:r>
              <a:rPr lang="en-ID" sz="2200" dirty="0">
                <a:solidFill>
                  <a:schemeClr val="tx1"/>
                </a:solidFill>
              </a:rPr>
              <a:t> di </a:t>
            </a:r>
            <a:r>
              <a:rPr lang="en-ID" sz="2200" dirty="0" err="1">
                <a:solidFill>
                  <a:schemeClr val="tx1"/>
                </a:solidFill>
              </a:rPr>
              <a:t>rumah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kabel.ODC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menyediakan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sarana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transmisi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OLT </a:t>
            </a:r>
            <a:r>
              <a:rPr lang="en-ID" sz="2200" dirty="0" err="1">
                <a:solidFill>
                  <a:schemeClr val="tx1"/>
                </a:solidFill>
              </a:rPr>
              <a:t>terhadap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pengguna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sebaliknya</a:t>
            </a:r>
            <a:r>
              <a:rPr lang="en-ID" sz="2200" dirty="0">
                <a:solidFill>
                  <a:schemeClr val="tx1"/>
                </a:solidFill>
              </a:rPr>
              <a:t>. </a:t>
            </a:r>
            <a:r>
              <a:rPr lang="en-ID" sz="2200" dirty="0" err="1">
                <a:solidFill>
                  <a:schemeClr val="tx1"/>
                </a:solidFill>
              </a:rPr>
              <a:t>Transmisi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ini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menggunakan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komponen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pasif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 startAt="3"/>
            </a:pPr>
            <a:endParaRPr lang="en-ID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1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728-226D-47E1-BEB6-D3376962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GPON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80C8-B1E4-4510-A0A8-58B7765C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908313"/>
            <a:ext cx="11489635" cy="5102087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 startAt="4"/>
            </a:pPr>
            <a:r>
              <a:rPr lang="en-ID" sz="2200" b="1" dirty="0">
                <a:solidFill>
                  <a:schemeClr val="tx1"/>
                </a:solidFill>
              </a:rPr>
              <a:t>Optical Distribution Pack (ODP).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 err="1">
                <a:solidFill>
                  <a:schemeClr val="tx1"/>
                </a:solidFill>
              </a:rPr>
              <a:t>Instalasi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atau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terminasi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bagus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persyaratan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utama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menjamin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kemampuan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transmisi</a:t>
            </a:r>
            <a:r>
              <a:rPr lang="en-ID" sz="2200" dirty="0">
                <a:solidFill>
                  <a:schemeClr val="tx1"/>
                </a:solidFill>
              </a:rPr>
              <a:t> pada </a:t>
            </a:r>
            <a:r>
              <a:rPr lang="en-ID" sz="2200" dirty="0" err="1">
                <a:solidFill>
                  <a:schemeClr val="tx1"/>
                </a:solidFill>
              </a:rPr>
              <a:t>kabel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serat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ID" sz="2200" dirty="0" err="1">
                <a:solidFill>
                  <a:schemeClr val="tx1"/>
                </a:solidFill>
              </a:rPr>
              <a:t>Syarat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utama</a:t>
            </a:r>
            <a:r>
              <a:rPr lang="en-ID" sz="2200" dirty="0">
                <a:solidFill>
                  <a:schemeClr val="tx1"/>
                </a:solidFill>
              </a:rPr>
              <a:t> DP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DP </a:t>
            </a:r>
            <a:r>
              <a:rPr lang="en-ID" sz="2200" dirty="0" err="1">
                <a:solidFill>
                  <a:schemeClr val="tx1"/>
                </a:solidFill>
              </a:rPr>
              <a:t>dapat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diubah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tanpa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mengganggu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kabel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sudah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terpasang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cara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melebihkan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kabel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serat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beberapa</a:t>
            </a:r>
            <a:r>
              <a:rPr lang="en-ID" sz="2200" dirty="0">
                <a:solidFill>
                  <a:schemeClr val="tx1"/>
                </a:solidFill>
              </a:rPr>
              <a:t> meter.</a:t>
            </a:r>
          </a:p>
          <a:p>
            <a:pPr lvl="1" fontAlgn="base"/>
            <a:r>
              <a:rPr lang="en-ID" sz="2200" dirty="0" err="1">
                <a:solidFill>
                  <a:schemeClr val="tx1"/>
                </a:solidFill>
              </a:rPr>
              <a:t>Setiap</a:t>
            </a:r>
            <a:r>
              <a:rPr lang="en-ID" sz="2200" dirty="0">
                <a:solidFill>
                  <a:schemeClr val="tx1"/>
                </a:solidFill>
              </a:rPr>
              <a:t> DP </a:t>
            </a:r>
            <a:r>
              <a:rPr lang="en-ID" sz="2200" dirty="0" err="1">
                <a:solidFill>
                  <a:schemeClr val="tx1"/>
                </a:solidFill>
              </a:rPr>
              <a:t>harus</a:t>
            </a:r>
            <a:r>
              <a:rPr lang="en-ID" sz="2200" dirty="0">
                <a:solidFill>
                  <a:schemeClr val="tx1"/>
                </a:solidFill>
              </a:rPr>
              <a:t> punya </a:t>
            </a:r>
            <a:r>
              <a:rPr lang="en-ID" sz="2200" dirty="0" err="1">
                <a:solidFill>
                  <a:schemeClr val="tx1"/>
                </a:solidFill>
              </a:rPr>
              <a:t>ruangan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memuat</a:t>
            </a:r>
            <a:r>
              <a:rPr lang="en-ID" sz="2200" dirty="0">
                <a:solidFill>
                  <a:schemeClr val="tx1"/>
                </a:solidFill>
              </a:rPr>
              <a:t> splitter.</a:t>
            </a:r>
          </a:p>
          <a:p>
            <a:pPr lvl="1" fontAlgn="base"/>
            <a:r>
              <a:rPr lang="en-ID" sz="2200" dirty="0">
                <a:solidFill>
                  <a:schemeClr val="tx1"/>
                </a:solidFill>
              </a:rPr>
              <a:t>DP </a:t>
            </a:r>
            <a:r>
              <a:rPr lang="en-ID" sz="2200" dirty="0" err="1">
                <a:solidFill>
                  <a:schemeClr val="tx1"/>
                </a:solidFill>
              </a:rPr>
              <a:t>harus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memiliki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akses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sisi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depan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lvl="1" fontAlgn="base"/>
            <a:r>
              <a:rPr lang="en-ID" sz="2200" dirty="0" err="1">
                <a:solidFill>
                  <a:schemeClr val="tx1"/>
                </a:solidFill>
              </a:rPr>
              <a:t>Setiap</a:t>
            </a:r>
            <a:r>
              <a:rPr lang="en-ID" sz="2200" dirty="0">
                <a:solidFill>
                  <a:schemeClr val="tx1"/>
                </a:solidFill>
              </a:rPr>
              <a:t> DP </a:t>
            </a:r>
            <a:r>
              <a:rPr lang="en-ID" sz="2200" dirty="0" err="1">
                <a:solidFill>
                  <a:schemeClr val="tx1"/>
                </a:solidFill>
              </a:rPr>
              <a:t>harus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memiliki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penutup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depan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melindungi</a:t>
            </a:r>
            <a:r>
              <a:rPr lang="en-ID" sz="2200" dirty="0">
                <a:solidFill>
                  <a:schemeClr val="tx1"/>
                </a:solidFill>
              </a:rPr>
              <a:t> orang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cahaya</a:t>
            </a:r>
            <a:r>
              <a:rPr lang="en-ID" sz="2200" dirty="0">
                <a:solidFill>
                  <a:schemeClr val="tx1"/>
                </a:solidFill>
              </a:rPr>
              <a:t> laser yang </a:t>
            </a:r>
            <a:r>
              <a:rPr lang="en-ID" sz="2200" dirty="0" err="1">
                <a:solidFill>
                  <a:schemeClr val="tx1"/>
                </a:solidFill>
              </a:rPr>
              <a:t>langsung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keluar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ujung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serat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lvl="1" fontAlgn="base"/>
            <a:r>
              <a:rPr lang="en-ID" sz="2200" dirty="0">
                <a:solidFill>
                  <a:schemeClr val="tx1"/>
                </a:solidFill>
              </a:rPr>
              <a:t>DP </a:t>
            </a:r>
            <a:r>
              <a:rPr lang="en-ID" sz="2200" dirty="0" err="1">
                <a:solidFill>
                  <a:schemeClr val="tx1"/>
                </a:solidFill>
              </a:rPr>
              <a:t>harus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mempunyai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ruang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memuat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memandu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kabel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serat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endParaRPr lang="en-ID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D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8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E51B-5EE8-4A74-9DB2-BC0CCA42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b="1" dirty="0"/>
              <a:t>KOMPONEN SISTEM FIBER OPTIC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835A-F9D6-4A0F-A9DA-7F2E9CF7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D" sz="3200" b="1" dirty="0"/>
              <a:t>Transmitter </a:t>
            </a:r>
            <a:r>
              <a:rPr lang="en-ID" sz="3200" dirty="0" err="1"/>
              <a:t>berfungsi</a:t>
            </a:r>
            <a:r>
              <a:rPr lang="en-ID" sz="3200" dirty="0"/>
              <a:t> </a:t>
            </a:r>
            <a:r>
              <a:rPr lang="en-ID" sz="3200" dirty="0" err="1"/>
              <a:t>menghasilkan</a:t>
            </a:r>
            <a:r>
              <a:rPr lang="en-ID" sz="3200" dirty="0"/>
              <a:t> dan </a:t>
            </a:r>
            <a:r>
              <a:rPr lang="en-ID" sz="3200" dirty="0" err="1"/>
              <a:t>meng</a:t>
            </a:r>
            <a:r>
              <a:rPr lang="en-ID" sz="3200" dirty="0"/>
              <a:t>-encode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endParaRPr lang="en-ID" sz="3200" dirty="0"/>
          </a:p>
          <a:p>
            <a:pPr fontAlgn="base"/>
            <a:r>
              <a:rPr lang="en-ID" sz="3200" b="1" dirty="0" err="1"/>
              <a:t>Fiber</a:t>
            </a:r>
            <a:r>
              <a:rPr lang="en-ID" sz="3200" b="1" dirty="0"/>
              <a:t> </a:t>
            </a:r>
            <a:r>
              <a:rPr lang="en-ID" sz="3200" b="1" dirty="0" err="1"/>
              <a:t>optik</a:t>
            </a:r>
            <a:endParaRPr lang="en-ID" sz="3200" dirty="0"/>
          </a:p>
          <a:p>
            <a:pPr fontAlgn="base"/>
            <a:r>
              <a:rPr lang="en-ID" sz="3200" b="1" dirty="0" err="1"/>
              <a:t>Optikal</a:t>
            </a:r>
            <a:r>
              <a:rPr lang="en-ID" sz="3200" b="1" dirty="0"/>
              <a:t> regenerator</a:t>
            </a:r>
            <a:r>
              <a:rPr lang="en-ID" sz="3200" dirty="0"/>
              <a:t> </a:t>
            </a:r>
            <a:r>
              <a:rPr lang="en-ID" sz="3200" dirty="0" err="1"/>
              <a:t>berfungsi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memperkuat</a:t>
            </a:r>
            <a:r>
              <a:rPr lang="en-ID" sz="3200" dirty="0"/>
              <a:t>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 (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jarak</a:t>
            </a:r>
            <a:r>
              <a:rPr lang="en-ID" sz="3200" dirty="0"/>
              <a:t> </a:t>
            </a:r>
            <a:r>
              <a:rPr lang="en-ID" sz="3200" dirty="0" err="1"/>
              <a:t>jauh</a:t>
            </a:r>
            <a:r>
              <a:rPr lang="en-ID" sz="3200" dirty="0"/>
              <a:t>)</a:t>
            </a:r>
          </a:p>
          <a:p>
            <a:pPr fontAlgn="base"/>
            <a:r>
              <a:rPr lang="en-ID" sz="3200" b="1" dirty="0" err="1"/>
              <a:t>Optikal</a:t>
            </a:r>
            <a:r>
              <a:rPr lang="en-ID" sz="3200" b="1" dirty="0"/>
              <a:t> Receiver</a:t>
            </a:r>
            <a:r>
              <a:rPr lang="en-ID" sz="3200" dirty="0"/>
              <a:t> </a:t>
            </a:r>
            <a:r>
              <a:rPr lang="en-ID" sz="3200" dirty="0" err="1"/>
              <a:t>berfungsi</a:t>
            </a:r>
            <a:r>
              <a:rPr lang="en-ID" sz="3200" dirty="0"/>
              <a:t> </a:t>
            </a:r>
            <a:r>
              <a:rPr lang="en-ID" sz="3200" dirty="0" err="1"/>
              <a:t>menerima</a:t>
            </a:r>
            <a:r>
              <a:rPr lang="en-ID" sz="3200" dirty="0"/>
              <a:t> dan me-decode </a:t>
            </a:r>
            <a:r>
              <a:rPr lang="en-ID" sz="3200" dirty="0" err="1"/>
              <a:t>sinyal</a:t>
            </a:r>
            <a:r>
              <a:rPr lang="en-ID" sz="3200" dirty="0"/>
              <a:t> </a:t>
            </a:r>
            <a:r>
              <a:rPr lang="en-ID" sz="3200" dirty="0" err="1"/>
              <a:t>cahaya</a:t>
            </a:r>
            <a:r>
              <a:rPr lang="en-ID" sz="3200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549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5232-4912-415E-B691-7605CF07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GPON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87-3927-4164-B411-0C085C0E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1589848"/>
            <a:ext cx="11160233" cy="40820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ID" sz="2200" b="1" dirty="0">
                <a:solidFill>
                  <a:schemeClr val="tx1"/>
                </a:solidFill>
              </a:rPr>
              <a:t>Optical Network Termination (ONT)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ONU </a:t>
            </a:r>
            <a:r>
              <a:rPr lang="en-ID" sz="2200" dirty="0" err="1">
                <a:solidFill>
                  <a:schemeClr val="tx1"/>
                </a:solidFill>
              </a:rPr>
              <a:t>menyediakan</a:t>
            </a:r>
            <a:r>
              <a:rPr lang="en-ID" sz="2200" dirty="0">
                <a:solidFill>
                  <a:schemeClr val="tx1"/>
                </a:solidFill>
              </a:rPr>
              <a:t> interface </a:t>
            </a:r>
            <a:r>
              <a:rPr lang="en-ID" sz="2200" dirty="0" err="1">
                <a:solidFill>
                  <a:schemeClr val="tx1"/>
                </a:solidFill>
              </a:rPr>
              <a:t>antara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. </a:t>
            </a:r>
            <a:r>
              <a:rPr lang="en-ID" sz="2200" dirty="0" err="1">
                <a:solidFill>
                  <a:schemeClr val="tx1"/>
                </a:solidFill>
              </a:rPr>
              <a:t>Sinyal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ditransmisikan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melalui</a:t>
            </a:r>
            <a:r>
              <a:rPr lang="en-ID" sz="2200" dirty="0">
                <a:solidFill>
                  <a:schemeClr val="tx1"/>
                </a:solidFill>
              </a:rPr>
              <a:t> ODN </a:t>
            </a:r>
            <a:r>
              <a:rPr lang="en-ID" sz="2200" dirty="0" err="1">
                <a:solidFill>
                  <a:schemeClr val="tx1"/>
                </a:solidFill>
              </a:rPr>
              <a:t>diubah</a:t>
            </a:r>
            <a:r>
              <a:rPr lang="en-ID" sz="2200" dirty="0">
                <a:solidFill>
                  <a:schemeClr val="tx1"/>
                </a:solidFill>
              </a:rPr>
              <a:t> oleh ONU </a:t>
            </a:r>
            <a:r>
              <a:rPr lang="en-ID" sz="2200" dirty="0" err="1">
                <a:solidFill>
                  <a:schemeClr val="tx1"/>
                </a:solidFill>
              </a:rPr>
              <a:t>menjadi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sinyal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elektrik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diperlukan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service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  <a:br>
              <a:rPr lang="en-ID" sz="2200" dirty="0">
                <a:solidFill>
                  <a:schemeClr val="tx1"/>
                </a:solidFill>
              </a:rPr>
            </a:b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Pada </a:t>
            </a:r>
            <a:r>
              <a:rPr lang="en-ID" sz="2200" dirty="0" err="1">
                <a:solidFill>
                  <a:schemeClr val="tx1"/>
                </a:solidFill>
              </a:rPr>
              <a:t>arsitektur</a:t>
            </a:r>
            <a:r>
              <a:rPr lang="en-ID" sz="2200" dirty="0">
                <a:solidFill>
                  <a:schemeClr val="tx1"/>
                </a:solidFill>
              </a:rPr>
              <a:t> FTTH, ONU di </a:t>
            </a:r>
            <a:r>
              <a:rPr lang="en-ID" sz="2200" dirty="0" err="1">
                <a:solidFill>
                  <a:schemeClr val="tx1"/>
                </a:solidFill>
              </a:rPr>
              <a:t>letakkan</a:t>
            </a:r>
            <a:r>
              <a:rPr lang="en-ID" sz="2200" dirty="0">
                <a:solidFill>
                  <a:schemeClr val="tx1"/>
                </a:solidFill>
              </a:rPr>
              <a:t> di </a:t>
            </a:r>
            <a:r>
              <a:rPr lang="en-ID" sz="2200" dirty="0" err="1">
                <a:solidFill>
                  <a:schemeClr val="tx1"/>
                </a:solidFill>
              </a:rPr>
              <a:t>sisi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sebagai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bontoh</a:t>
            </a:r>
            <a:r>
              <a:rPr lang="en-ID" sz="2200" dirty="0">
                <a:solidFill>
                  <a:schemeClr val="tx1"/>
                </a:solidFill>
              </a:rPr>
              <a:t> salah </a:t>
            </a:r>
            <a:r>
              <a:rPr lang="en-ID" sz="2200" dirty="0" err="1">
                <a:solidFill>
                  <a:schemeClr val="tx1"/>
                </a:solidFill>
              </a:rPr>
              <a:t>satu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ONU yang </a:t>
            </a:r>
            <a:r>
              <a:rPr lang="en-ID" sz="2200" dirty="0" err="1">
                <a:solidFill>
                  <a:schemeClr val="tx1"/>
                </a:solidFill>
              </a:rPr>
              <a:t>digunakan</a:t>
            </a:r>
            <a:r>
              <a:rPr lang="en-ID" sz="2200" dirty="0">
                <a:solidFill>
                  <a:schemeClr val="tx1"/>
                </a:solidFill>
              </a:rPr>
              <a:t> oleh PT. Telkom Indonesia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ZTE ZXA10 FN62X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pabrikan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ZTE.</a:t>
            </a:r>
          </a:p>
        </p:txBody>
      </p:sp>
    </p:spTree>
    <p:extLst>
      <p:ext uri="{BB962C8B-B14F-4D97-AF65-F5344CB8AC3E}">
        <p14:creationId xmlns:p14="http://schemas.microsoft.com/office/powerpoint/2010/main" val="1023661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92E9-181E-4FB6-8A0F-9AFA148A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7530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GPON</a:t>
            </a:r>
            <a:endParaRPr lang="en-ID" b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F5CE0F7-86C6-4D13-B85F-B0E4B57B9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2814"/>
            <a:ext cx="11029615" cy="101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ODC 						ODP 					OLT 					ONT</a:t>
            </a:r>
            <a:endParaRPr lang="en-ID" sz="22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40D39A-75C3-4521-A491-C6F4FBF32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380"/>
            <a:ext cx="2743200" cy="29226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56E0BD-0C99-4DE2-815B-85429F888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0" y="3046614"/>
            <a:ext cx="3107048" cy="2329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19CF61-65EA-426D-879C-ABE778E01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11013" b="19116"/>
          <a:stretch/>
        </p:blipFill>
        <p:spPr>
          <a:xfrm>
            <a:off x="5600868" y="2988158"/>
            <a:ext cx="3107048" cy="25344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ED8E2E-1413-46B1-9CD9-A120A988A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16" y="2761339"/>
            <a:ext cx="3289305" cy="34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4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4068-8EB1-4BD4-847E-CF30B4C6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6111"/>
            <a:ext cx="11029616" cy="101380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Kekurangan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Kelebihan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GPON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FF54-5AC9-43C2-B528-252B3CE50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03" y="1519707"/>
            <a:ext cx="11926023" cy="5232276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en-ID" sz="2200" b="1" dirty="0" err="1">
                <a:solidFill>
                  <a:schemeClr val="tx1"/>
                </a:solidFill>
              </a:rPr>
              <a:t>Keunggulan</a:t>
            </a:r>
            <a:r>
              <a:rPr lang="en-ID" sz="2200" b="1" dirty="0">
                <a:solidFill>
                  <a:schemeClr val="tx1"/>
                </a:solidFill>
              </a:rPr>
              <a:t> / </a:t>
            </a:r>
            <a:r>
              <a:rPr lang="en-ID" sz="2200" b="1" dirty="0" err="1">
                <a:solidFill>
                  <a:schemeClr val="tx1"/>
                </a:solidFill>
              </a:rPr>
              <a:t>kelebihan</a:t>
            </a:r>
            <a:r>
              <a:rPr lang="en-ID" sz="2200" b="1" dirty="0">
                <a:solidFill>
                  <a:schemeClr val="tx1"/>
                </a:solidFill>
              </a:rPr>
              <a:t> GPON :</a:t>
            </a:r>
          </a:p>
          <a:p>
            <a:pPr fontAlgn="base">
              <a:lnSpc>
                <a:spcPct val="110000"/>
              </a:lnSpc>
            </a:pPr>
            <a:r>
              <a:rPr lang="en-ID" sz="2200" dirty="0" err="1">
                <a:solidFill>
                  <a:schemeClr val="tx1"/>
                </a:solidFill>
              </a:rPr>
              <a:t>Mendukung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aplikasi</a:t>
            </a:r>
            <a:r>
              <a:rPr lang="en-ID" sz="2200" dirty="0">
                <a:solidFill>
                  <a:schemeClr val="tx1"/>
                </a:solidFill>
              </a:rPr>
              <a:t> triple play (</a:t>
            </a:r>
            <a:r>
              <a:rPr lang="en-ID" sz="2200" dirty="0" err="1">
                <a:solidFill>
                  <a:schemeClr val="tx1"/>
                </a:solidFill>
              </a:rPr>
              <a:t>suara,data</a:t>
            </a:r>
            <a:r>
              <a:rPr lang="en-ID" sz="2200" dirty="0">
                <a:solidFill>
                  <a:schemeClr val="tx1"/>
                </a:solidFill>
              </a:rPr>
              <a:t>, dan video) pada </a:t>
            </a:r>
            <a:r>
              <a:rPr lang="en-ID" sz="2200" dirty="0" err="1">
                <a:solidFill>
                  <a:schemeClr val="tx1"/>
                </a:solidFill>
              </a:rPr>
              <a:t>layanan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FTTx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dilakukan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melalui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satu</a:t>
            </a:r>
            <a:r>
              <a:rPr lang="en-ID" sz="2200" dirty="0">
                <a:solidFill>
                  <a:schemeClr val="tx1"/>
                </a:solidFill>
              </a:rPr>
              <a:t> core </a:t>
            </a:r>
            <a:r>
              <a:rPr lang="en-ID" sz="2200" dirty="0" err="1">
                <a:solidFill>
                  <a:schemeClr val="tx1"/>
                </a:solidFill>
              </a:rPr>
              <a:t>fiber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fontAlgn="base">
              <a:lnSpc>
                <a:spcPct val="110000"/>
              </a:lnSpc>
            </a:pPr>
            <a:r>
              <a:rPr lang="en-ID" sz="2200" dirty="0">
                <a:solidFill>
                  <a:schemeClr val="tx1"/>
                </a:solidFill>
              </a:rPr>
              <a:t>GPON </a:t>
            </a:r>
            <a:r>
              <a:rPr lang="en-ID" sz="2200" dirty="0" err="1">
                <a:solidFill>
                  <a:schemeClr val="tx1"/>
                </a:solidFill>
              </a:rPr>
              <a:t>mengurangi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penggunaan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banyak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kabel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peralatan</a:t>
            </a:r>
            <a:r>
              <a:rPr lang="en-ID" sz="2200" dirty="0">
                <a:solidFill>
                  <a:schemeClr val="tx1"/>
                </a:solidFill>
              </a:rPr>
              <a:t> pada </a:t>
            </a:r>
            <a:r>
              <a:rPr lang="en-ID" sz="2200" dirty="0" err="1">
                <a:solidFill>
                  <a:schemeClr val="tx1"/>
                </a:solidFill>
              </a:rPr>
              <a:t>kantor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pusat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bila</a:t>
            </a:r>
            <a:r>
              <a:rPr lang="en-ID" sz="2200" dirty="0">
                <a:solidFill>
                  <a:schemeClr val="tx1"/>
                </a:solidFill>
              </a:rPr>
              <a:t> di </a:t>
            </a:r>
            <a:r>
              <a:rPr lang="en-ID" sz="2200" dirty="0" err="1">
                <a:solidFill>
                  <a:schemeClr val="tx1"/>
                </a:solidFill>
              </a:rPr>
              <a:t>bandingkan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arsitektur</a:t>
            </a:r>
            <a:r>
              <a:rPr lang="en-ID" sz="2200" dirty="0">
                <a:solidFill>
                  <a:schemeClr val="tx1"/>
                </a:solidFill>
              </a:rPr>
              <a:t> point to point. </a:t>
            </a:r>
            <a:r>
              <a:rPr lang="en-ID" sz="2200" dirty="0" err="1">
                <a:solidFill>
                  <a:schemeClr val="tx1"/>
                </a:solidFill>
              </a:rPr>
              <a:t>Hanya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satu</a:t>
            </a:r>
            <a:r>
              <a:rPr lang="en-ID" sz="2200" dirty="0">
                <a:solidFill>
                  <a:schemeClr val="tx1"/>
                </a:solidFill>
              </a:rPr>
              <a:t> port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di central office (</a:t>
            </a:r>
            <a:r>
              <a:rPr lang="en-ID" sz="2200" dirty="0" err="1">
                <a:solidFill>
                  <a:schemeClr val="tx1"/>
                </a:solidFill>
              </a:rPr>
              <a:t>menggantikan</a:t>
            </a:r>
            <a:r>
              <a:rPr lang="en-ID" sz="2200" dirty="0">
                <a:solidFill>
                  <a:schemeClr val="tx1"/>
                </a:solidFill>
              </a:rPr>
              <a:t> multiple port).</a:t>
            </a:r>
          </a:p>
          <a:p>
            <a:pPr fontAlgn="base">
              <a:lnSpc>
                <a:spcPct val="110000"/>
              </a:lnSpc>
            </a:pPr>
            <a:r>
              <a:rPr lang="en-ID" sz="2200" dirty="0" err="1">
                <a:solidFill>
                  <a:schemeClr val="tx1"/>
                </a:solidFill>
              </a:rPr>
              <a:t>Alokasi</a:t>
            </a:r>
            <a:r>
              <a:rPr lang="en-ID" sz="2200" dirty="0">
                <a:solidFill>
                  <a:schemeClr val="tx1"/>
                </a:solidFill>
              </a:rPr>
              <a:t> bandwidth </a:t>
            </a:r>
            <a:r>
              <a:rPr lang="en-ID" sz="2200" dirty="0" err="1">
                <a:solidFill>
                  <a:schemeClr val="tx1"/>
                </a:solidFill>
              </a:rPr>
              <a:t>dapat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diatur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fontAlgn="base">
              <a:lnSpc>
                <a:spcPct val="110000"/>
              </a:lnSpc>
            </a:pPr>
            <a:r>
              <a:rPr lang="en-ID" sz="2200" dirty="0">
                <a:solidFill>
                  <a:schemeClr val="tx1"/>
                </a:solidFill>
              </a:rPr>
              <a:t>GPON </a:t>
            </a:r>
            <a:r>
              <a:rPr lang="en-ID" sz="2200" dirty="0" err="1">
                <a:solidFill>
                  <a:schemeClr val="tx1"/>
                </a:solidFill>
              </a:rPr>
              <a:t>dapat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secara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fleksibel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mentransferkan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informasi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laju</a:t>
            </a:r>
            <a:r>
              <a:rPr lang="en-ID" sz="2200" dirty="0">
                <a:solidFill>
                  <a:schemeClr val="tx1"/>
                </a:solidFill>
              </a:rPr>
              <a:t> bit dan format yang </a:t>
            </a:r>
            <a:r>
              <a:rPr lang="en-ID" sz="2200" dirty="0" err="1">
                <a:solidFill>
                  <a:schemeClr val="tx1"/>
                </a:solidFill>
              </a:rPr>
              <a:t>berbeda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karena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setiap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laju</a:t>
            </a:r>
            <a:r>
              <a:rPr lang="en-ID" sz="2200" dirty="0">
                <a:solidFill>
                  <a:schemeClr val="tx1"/>
                </a:solidFill>
              </a:rPr>
              <a:t> bit dan format data </a:t>
            </a:r>
            <a:r>
              <a:rPr lang="en-ID" sz="2200" dirty="0" err="1">
                <a:solidFill>
                  <a:schemeClr val="tx1"/>
                </a:solidFill>
              </a:rPr>
              <a:t>ditransmisikan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melalui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panjang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gelombang</a:t>
            </a:r>
            <a:r>
              <a:rPr lang="en-ID" sz="2200" dirty="0">
                <a:solidFill>
                  <a:schemeClr val="tx1"/>
                </a:solidFill>
              </a:rPr>
              <a:t> yang </a:t>
            </a:r>
            <a:r>
              <a:rPr lang="en-ID" sz="2200" dirty="0" err="1">
                <a:solidFill>
                  <a:schemeClr val="tx1"/>
                </a:solidFill>
              </a:rPr>
              <a:t>berbeda</a:t>
            </a:r>
            <a:r>
              <a:rPr lang="en-ID" sz="2200" dirty="0">
                <a:solidFill>
                  <a:schemeClr val="tx1"/>
                </a:solidFill>
              </a:rPr>
              <a:t>. </a:t>
            </a:r>
            <a:r>
              <a:rPr lang="en-ID" sz="2200" dirty="0" err="1">
                <a:solidFill>
                  <a:schemeClr val="tx1"/>
                </a:solidFill>
              </a:rPr>
              <a:t>Laju</a:t>
            </a:r>
            <a:r>
              <a:rPr lang="en-ID" sz="2200" dirty="0">
                <a:solidFill>
                  <a:schemeClr val="tx1"/>
                </a:solidFill>
              </a:rPr>
              <a:t> bit 1.244 Gbit/s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upstream dan 2.44 Gbit/s </a:t>
            </a:r>
            <a:r>
              <a:rPr lang="en-ID" sz="2200" dirty="0" err="1">
                <a:solidFill>
                  <a:schemeClr val="tx1"/>
                </a:solidFill>
              </a:rPr>
              <a:t>untuk</a:t>
            </a:r>
            <a:r>
              <a:rPr lang="en-ID" sz="2200" dirty="0">
                <a:solidFill>
                  <a:schemeClr val="tx1"/>
                </a:solidFill>
              </a:rPr>
              <a:t> downstream.</a:t>
            </a:r>
          </a:p>
          <a:p>
            <a:pPr fontAlgn="base">
              <a:lnSpc>
                <a:spcPct val="110000"/>
              </a:lnSpc>
            </a:pPr>
            <a:r>
              <a:rPr lang="en-ID" sz="2200" dirty="0" err="1">
                <a:solidFill>
                  <a:schemeClr val="tx1"/>
                </a:solidFill>
              </a:rPr>
              <a:t>Biaya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pemasangan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pemeliharaan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pengembangan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lebih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effisien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dikarenakan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arsitektur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GPON </a:t>
            </a:r>
            <a:r>
              <a:rPr lang="en-ID" sz="2200" dirty="0" err="1">
                <a:solidFill>
                  <a:schemeClr val="tx1"/>
                </a:solidFill>
              </a:rPr>
              <a:t>lebih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sederhana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323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FA6E-68B5-4977-BE78-D67F521E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49942"/>
            <a:ext cx="11029616" cy="101380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Kekurangan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Kelebihan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316B-3197-4AC9-83B5-33557DDF0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3742"/>
            <a:ext cx="11029615" cy="367830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ID" b="1" dirty="0" err="1">
                <a:solidFill>
                  <a:schemeClr val="tx1"/>
                </a:solidFill>
              </a:rPr>
              <a:t>Kekurangan</a:t>
            </a:r>
            <a:r>
              <a:rPr lang="en-ID" b="1" dirty="0"/>
              <a:t>/</a:t>
            </a:r>
            <a:r>
              <a:rPr lang="en-ID" b="1" dirty="0" err="1"/>
              <a:t>kelemahan</a:t>
            </a:r>
            <a:r>
              <a:rPr lang="en-ID" b="1" dirty="0"/>
              <a:t> GPON:</a:t>
            </a:r>
            <a:endParaRPr lang="en-ID" b="1" dirty="0">
              <a:solidFill>
                <a:schemeClr val="tx1"/>
              </a:solidFill>
            </a:endParaRPr>
          </a:p>
          <a:p>
            <a:pPr fontAlgn="base"/>
            <a:r>
              <a:rPr lang="en-ID" dirty="0"/>
              <a:t>Model layering yang </a:t>
            </a:r>
            <a:r>
              <a:rPr lang="en-ID" dirty="0" err="1"/>
              <a:t>kompleks</a:t>
            </a:r>
            <a:r>
              <a:rPr lang="en-ID" dirty="0"/>
              <a:t>.</a:t>
            </a:r>
          </a:p>
          <a:p>
            <a:pPr fontAlgn="base"/>
            <a:r>
              <a:rPr lang="en-ID" dirty="0" err="1"/>
              <a:t>Lebih</a:t>
            </a:r>
            <a:r>
              <a:rPr lang="en-ID" dirty="0"/>
              <a:t> mahal </a:t>
            </a:r>
            <a:r>
              <a:rPr lang="en-ID" dirty="0" err="1"/>
              <a:t>dibandingkan</a:t>
            </a:r>
            <a:r>
              <a:rPr lang="en-ID" dirty="0"/>
              <a:t> GEPON.</a:t>
            </a:r>
            <a:endParaRPr lang="en-ID" dirty="0">
              <a:solidFill>
                <a:schemeClr val="tx1"/>
              </a:solidFill>
            </a:endParaRPr>
          </a:p>
          <a:p>
            <a:pPr fontAlgn="base"/>
            <a:r>
              <a:rPr lang="en-ID" dirty="0">
                <a:solidFill>
                  <a:schemeClr val="tx1"/>
                </a:solidFill>
              </a:rPr>
              <a:t>Transceiver pada </a:t>
            </a:r>
            <a:r>
              <a:rPr lang="en-ID" dirty="0" err="1">
                <a:solidFill>
                  <a:schemeClr val="tx1"/>
                </a:solidFill>
              </a:rPr>
              <a:t>laju</a:t>
            </a:r>
            <a:r>
              <a:rPr lang="en-ID" dirty="0">
                <a:solidFill>
                  <a:schemeClr val="tx1"/>
                </a:solidFill>
              </a:rPr>
              <a:t> 2.4 Gbps </a:t>
            </a:r>
            <a:r>
              <a:rPr lang="en-ID" dirty="0" err="1">
                <a:solidFill>
                  <a:schemeClr val="tx1"/>
                </a:solidFill>
              </a:rPr>
              <a:t>saat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ini</a:t>
            </a:r>
            <a:r>
              <a:rPr lang="en-ID" dirty="0">
                <a:solidFill>
                  <a:schemeClr val="tx1"/>
                </a:solidFill>
              </a:rPr>
              <a:t> mahal.</a:t>
            </a:r>
          </a:p>
          <a:p>
            <a:pPr fontAlgn="base"/>
            <a:r>
              <a:rPr lang="en-ID" dirty="0">
                <a:solidFill>
                  <a:schemeClr val="tx1"/>
                </a:solidFill>
              </a:rPr>
              <a:t>Bandwidth upstream </a:t>
            </a:r>
            <a:r>
              <a:rPr lang="en-ID" dirty="0" err="1">
                <a:solidFill>
                  <a:schemeClr val="tx1"/>
                </a:solidFill>
              </a:rPr>
              <a:t>terbatas</a:t>
            </a:r>
            <a:r>
              <a:rPr lang="en-ID" dirty="0">
                <a:solidFill>
                  <a:schemeClr val="tx1"/>
                </a:solidFill>
              </a:rPr>
              <a:t> pada </a:t>
            </a:r>
            <a:r>
              <a:rPr lang="en-ID" dirty="0" err="1">
                <a:solidFill>
                  <a:schemeClr val="tx1"/>
                </a:solidFill>
              </a:rPr>
              <a:t>hingga</a:t>
            </a:r>
            <a:r>
              <a:rPr lang="en-ID" dirty="0">
                <a:solidFill>
                  <a:schemeClr val="tx1"/>
                </a:solidFill>
              </a:rPr>
              <a:t> 622 Mbps </a:t>
            </a:r>
            <a:r>
              <a:rPr lang="en-ID" dirty="0" err="1">
                <a:solidFill>
                  <a:schemeClr val="tx1"/>
                </a:solidFill>
              </a:rPr>
              <a:t>saat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ini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98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1286-4B14-4FB2-998A-F86D477E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GEPON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D7E5-3CA3-4E23-A00A-5E201E251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650940"/>
            <a:ext cx="11146981" cy="3080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>
                <a:solidFill>
                  <a:schemeClr val="tx1"/>
                </a:solidFill>
              </a:rPr>
              <a:t>	GEPON (Gigabit Ethernet Passive Optical Network) </a:t>
            </a:r>
            <a:r>
              <a:rPr lang="en-ID" dirty="0" err="1">
                <a:solidFill>
                  <a:schemeClr val="tx1"/>
                </a:solidFill>
              </a:rPr>
              <a:t>merupakan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teknik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akses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optik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kecepatan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tinggi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telah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distandarisasi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menurut</a:t>
            </a:r>
            <a:r>
              <a:rPr lang="en-ID" dirty="0">
                <a:solidFill>
                  <a:schemeClr val="tx1"/>
                </a:solidFill>
              </a:rPr>
              <a:t> IEEE 802.3ah EFM (Ethernet in the First Mile) </a:t>
            </a:r>
            <a:r>
              <a:rPr lang="en-ID" dirty="0" err="1">
                <a:solidFill>
                  <a:schemeClr val="tx1"/>
                </a:solidFill>
              </a:rPr>
              <a:t>sehingga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pada </a:t>
            </a:r>
            <a:r>
              <a:rPr lang="en-ID" dirty="0" err="1">
                <a:solidFill>
                  <a:schemeClr val="tx1"/>
                </a:solidFill>
              </a:rPr>
              <a:t>konfigurasi</a:t>
            </a:r>
            <a:r>
              <a:rPr lang="en-ID" dirty="0">
                <a:solidFill>
                  <a:schemeClr val="tx1"/>
                </a:solidFill>
              </a:rPr>
              <a:t> point to multipoint.</a:t>
            </a:r>
          </a:p>
        </p:txBody>
      </p:sp>
    </p:spTree>
    <p:extLst>
      <p:ext uri="{BB962C8B-B14F-4D97-AF65-F5344CB8AC3E}">
        <p14:creationId xmlns:p14="http://schemas.microsoft.com/office/powerpoint/2010/main" val="1219114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0551-F587-411E-A093-8947B0D0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ID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GEPON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18D61-A3A4-47EA-9404-F1DF9CC6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414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Data </a:t>
            </a:r>
            <a:r>
              <a:rPr lang="en-US" sz="2200" dirty="0" err="1">
                <a:solidFill>
                  <a:schemeClr val="tx1"/>
                </a:solidFill>
              </a:rPr>
              <a:t>dikirimkan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dengan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panjang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variabel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paket</a:t>
            </a:r>
            <a:r>
              <a:rPr lang="en-US" sz="2200" dirty="0">
                <a:solidFill>
                  <a:schemeClr val="tx1"/>
                </a:solidFill>
              </a:rPr>
              <a:t> data </a:t>
            </a:r>
            <a:r>
              <a:rPr lang="en-US" sz="2200" dirty="0" err="1">
                <a:solidFill>
                  <a:schemeClr val="tx1"/>
                </a:solidFill>
              </a:rPr>
              <a:t>maksimum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sebesar</a:t>
            </a:r>
            <a:r>
              <a:rPr lang="en-US" sz="2200" dirty="0">
                <a:solidFill>
                  <a:schemeClr val="tx1"/>
                </a:solidFill>
              </a:rPr>
              <a:t> 1.518 Bytes </a:t>
            </a:r>
            <a:r>
              <a:rPr lang="en-US" sz="2200" dirty="0" err="1">
                <a:solidFill>
                  <a:schemeClr val="tx1"/>
                </a:solidFill>
              </a:rPr>
              <a:t>sesuai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dengan</a:t>
            </a:r>
            <a:r>
              <a:rPr lang="en-US" sz="2200" dirty="0">
                <a:solidFill>
                  <a:schemeClr val="tx1"/>
                </a:solidFill>
              </a:rPr>
              <a:t> Ethernet </a:t>
            </a:r>
            <a:r>
              <a:rPr lang="en-US" sz="2200" dirty="0" err="1">
                <a:solidFill>
                  <a:schemeClr val="tx1"/>
                </a:solidFill>
              </a:rPr>
              <a:t>standar</a:t>
            </a:r>
            <a:r>
              <a:rPr lang="en-US" sz="2200" dirty="0">
                <a:solidFill>
                  <a:schemeClr val="tx1"/>
                </a:solidFill>
              </a:rPr>
              <a:t> IEEE 802.3ah. GEPON </a:t>
            </a:r>
            <a:r>
              <a:rPr lang="en-US" sz="2200" dirty="0" err="1">
                <a:solidFill>
                  <a:schemeClr val="tx1"/>
                </a:solidFill>
              </a:rPr>
              <a:t>tidak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membutuhkan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beberapa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protokol</a:t>
            </a:r>
            <a:r>
              <a:rPr lang="en-US" sz="2200" dirty="0">
                <a:solidFill>
                  <a:schemeClr val="tx1"/>
                </a:solidFill>
              </a:rPr>
              <a:t> yang </a:t>
            </a:r>
            <a:r>
              <a:rPr lang="en-US" sz="2200" dirty="0" err="1">
                <a:solidFill>
                  <a:schemeClr val="tx1"/>
                </a:solidFill>
              </a:rPr>
              <a:t>rumit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untuk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mentransmisikan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secara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tepat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sampai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pelanggan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karena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dari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pelanggan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bisa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ditransmisikan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</a:t>
            </a:r>
            <a:r>
              <a:rPr lang="en-US" sz="2200" dirty="0">
                <a:solidFill>
                  <a:schemeClr val="tx1"/>
                </a:solidFill>
              </a:rPr>
              <a:t> OLT </a:t>
            </a:r>
            <a:r>
              <a:rPr lang="en-US" sz="2200" dirty="0" err="1">
                <a:solidFill>
                  <a:schemeClr val="tx1"/>
                </a:solidFill>
              </a:rPr>
              <a:t>secara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terpusat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  <a:endParaRPr lang="en-ID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Pada </a:t>
            </a:r>
            <a:r>
              <a:rPr lang="en-US" sz="2200" dirty="0" err="1">
                <a:solidFill>
                  <a:schemeClr val="tx1"/>
                </a:solidFill>
              </a:rPr>
              <a:t>arah</a:t>
            </a:r>
            <a:r>
              <a:rPr lang="en-US" sz="2200" dirty="0">
                <a:solidFill>
                  <a:schemeClr val="tx1"/>
                </a:solidFill>
              </a:rPr>
              <a:t> downstream, GEPON </a:t>
            </a:r>
            <a:r>
              <a:rPr lang="en-US" sz="2200" dirty="0" err="1">
                <a:solidFill>
                  <a:schemeClr val="tx1"/>
                </a:solidFill>
              </a:rPr>
              <a:t>bertindak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sebagai</a:t>
            </a:r>
            <a:r>
              <a:rPr lang="en-US" sz="2200" dirty="0">
                <a:solidFill>
                  <a:schemeClr val="tx1"/>
                </a:solidFill>
              </a:rPr>
              <a:t> shared medium, </a:t>
            </a:r>
            <a:r>
              <a:rPr lang="en-US" sz="2200" dirty="0" err="1">
                <a:solidFill>
                  <a:schemeClr val="tx1"/>
                </a:solidFill>
              </a:rPr>
              <a:t>dengan</a:t>
            </a:r>
            <a:r>
              <a:rPr lang="en-US" sz="2200" dirty="0">
                <a:solidFill>
                  <a:schemeClr val="tx1"/>
                </a:solidFill>
              </a:rPr>
              <a:t> frame yang </a:t>
            </a:r>
            <a:r>
              <a:rPr lang="en-US" sz="2200" dirty="0" err="1">
                <a:solidFill>
                  <a:schemeClr val="tx1"/>
                </a:solidFill>
              </a:rPr>
              <a:t>dikirim</a:t>
            </a:r>
            <a:r>
              <a:rPr lang="en-US" sz="2200" dirty="0">
                <a:solidFill>
                  <a:schemeClr val="tx1"/>
                </a:solidFill>
              </a:rPr>
              <a:t> OLT </a:t>
            </a:r>
            <a:r>
              <a:rPr lang="en-US" sz="2200" dirty="0" err="1">
                <a:solidFill>
                  <a:schemeClr val="tx1"/>
                </a:solidFill>
              </a:rPr>
              <a:t>mencapai</a:t>
            </a:r>
            <a:r>
              <a:rPr lang="en-US" sz="2200" dirty="0">
                <a:solidFill>
                  <a:schemeClr val="tx1"/>
                </a:solidFill>
              </a:rPr>
              <a:t> ONU. </a:t>
            </a:r>
            <a:r>
              <a:rPr lang="en-US" sz="2200" dirty="0" err="1">
                <a:solidFill>
                  <a:schemeClr val="tx1"/>
                </a:solidFill>
              </a:rPr>
              <a:t>Sedangkan</a:t>
            </a:r>
            <a:r>
              <a:rPr lang="en-US" sz="2200" dirty="0">
                <a:solidFill>
                  <a:schemeClr val="tx1"/>
                </a:solidFill>
              </a:rPr>
              <a:t> Pada </a:t>
            </a:r>
            <a:r>
              <a:rPr lang="en-US" sz="2200" dirty="0" err="1">
                <a:solidFill>
                  <a:schemeClr val="tx1"/>
                </a:solidFill>
              </a:rPr>
              <a:t>arah</a:t>
            </a:r>
            <a:r>
              <a:rPr lang="en-US" sz="2200" dirty="0">
                <a:solidFill>
                  <a:schemeClr val="tx1"/>
                </a:solidFill>
              </a:rPr>
              <a:t> upstream, </a:t>
            </a:r>
            <a:r>
              <a:rPr lang="en-US" sz="2200" dirty="0" err="1">
                <a:solidFill>
                  <a:schemeClr val="tx1"/>
                </a:solidFill>
              </a:rPr>
              <a:t>karena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sifat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direksional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dari</a:t>
            </a:r>
            <a:r>
              <a:rPr lang="en-US" sz="2200" dirty="0">
                <a:solidFill>
                  <a:schemeClr val="tx1"/>
                </a:solidFill>
              </a:rPr>
              <a:t> coupler </a:t>
            </a:r>
            <a:r>
              <a:rPr lang="en-US" sz="2200" dirty="0" err="1">
                <a:solidFill>
                  <a:schemeClr val="tx1"/>
                </a:solidFill>
              </a:rPr>
              <a:t>pasif</a:t>
            </a:r>
            <a:r>
              <a:rPr lang="en-US" sz="2200" dirty="0">
                <a:solidFill>
                  <a:schemeClr val="tx1"/>
                </a:solidFill>
              </a:rPr>
              <a:t>, frame data </a:t>
            </a:r>
            <a:r>
              <a:rPr lang="en-US" sz="2200" dirty="0" err="1">
                <a:solidFill>
                  <a:schemeClr val="tx1"/>
                </a:solidFill>
              </a:rPr>
              <a:t>hanya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mencapai</a:t>
            </a:r>
            <a:r>
              <a:rPr lang="en-US" sz="2200" dirty="0">
                <a:solidFill>
                  <a:schemeClr val="tx1"/>
                </a:solidFill>
              </a:rPr>
              <a:t> OLT, </a:t>
            </a:r>
            <a:r>
              <a:rPr lang="en-US" sz="2200" dirty="0" err="1">
                <a:solidFill>
                  <a:schemeClr val="tx1"/>
                </a:solidFill>
              </a:rPr>
              <a:t>tidak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menuju</a:t>
            </a:r>
            <a:r>
              <a:rPr lang="en-US" sz="2200" dirty="0">
                <a:solidFill>
                  <a:schemeClr val="tx1"/>
                </a:solidFill>
              </a:rPr>
              <a:t> ONU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pada </a:t>
            </a:r>
            <a:r>
              <a:rPr lang="en-US" sz="2200" dirty="0" err="1">
                <a:solidFill>
                  <a:schemeClr val="tx1"/>
                </a:solidFill>
              </a:rPr>
              <a:t>arah</a:t>
            </a:r>
            <a:r>
              <a:rPr lang="en-US" sz="2200" dirty="0">
                <a:solidFill>
                  <a:schemeClr val="tx1"/>
                </a:solidFill>
              </a:rPr>
              <a:t> upstream </a:t>
            </a:r>
            <a:r>
              <a:rPr lang="en-US" sz="2200" dirty="0" err="1">
                <a:solidFill>
                  <a:schemeClr val="tx1"/>
                </a:solidFill>
              </a:rPr>
              <a:t>terdapat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syarat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untuk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berbagi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serat</a:t>
            </a:r>
            <a:r>
              <a:rPr lang="en-US" sz="2200" dirty="0">
                <a:solidFill>
                  <a:schemeClr val="tx1"/>
                </a:solidFill>
              </a:rPr>
              <a:t> trunk dan </a:t>
            </a:r>
            <a:r>
              <a:rPr lang="en-US" sz="2200" dirty="0" err="1">
                <a:solidFill>
                  <a:schemeClr val="tx1"/>
                </a:solidFill>
              </a:rPr>
              <a:t>mengatur</a:t>
            </a:r>
            <a:r>
              <a:rPr lang="en-US" sz="2200" dirty="0">
                <a:solidFill>
                  <a:schemeClr val="tx1"/>
                </a:solidFill>
              </a:rPr>
              <a:t> time slot </a:t>
            </a:r>
            <a:r>
              <a:rPr lang="en-US" sz="2200" dirty="0" err="1">
                <a:solidFill>
                  <a:schemeClr val="tx1"/>
                </a:solidFill>
              </a:rPr>
              <a:t>transmisi</a:t>
            </a:r>
            <a:r>
              <a:rPr lang="en-US" sz="2200" dirty="0">
                <a:solidFill>
                  <a:schemeClr val="tx1"/>
                </a:solidFill>
              </a:rPr>
              <a:t> ONU, </a:t>
            </a:r>
            <a:r>
              <a:rPr lang="en-US" sz="2200" dirty="0" err="1">
                <a:solidFill>
                  <a:schemeClr val="tx1"/>
                </a:solidFill>
              </a:rPr>
              <a:t>sehingga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tidak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bertebrakan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jika</a:t>
            </a:r>
            <a:r>
              <a:rPr lang="en-US" sz="2200" dirty="0">
                <a:solidFill>
                  <a:schemeClr val="tx1"/>
                </a:solidFill>
              </a:rPr>
              <a:t> ONU </a:t>
            </a:r>
            <a:r>
              <a:rPr lang="en-US" sz="2200" dirty="0" err="1">
                <a:solidFill>
                  <a:schemeClr val="tx1"/>
                </a:solidFill>
              </a:rPr>
              <a:t>berbeda</a:t>
            </a:r>
            <a:endParaRPr lang="en-ID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3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F9A-46A7-4BD6-AD8B-2E126C81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GEPON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3CFC-D239-42C6-BF60-8122A38B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0766"/>
            <a:ext cx="11292755" cy="5272312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ID" sz="2200" b="1" dirty="0">
                <a:solidFill>
                  <a:schemeClr val="tx1"/>
                </a:solidFill>
              </a:rPr>
              <a:t>Optical Network Unit (ONU)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ONU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elemen</a:t>
            </a:r>
            <a:r>
              <a:rPr lang="en-ID" sz="2200" dirty="0">
                <a:solidFill>
                  <a:schemeClr val="tx1"/>
                </a:solidFill>
              </a:rPr>
              <a:t> pada </a:t>
            </a:r>
            <a:r>
              <a:rPr lang="en-ID" sz="2200" dirty="0" err="1">
                <a:solidFill>
                  <a:schemeClr val="tx1"/>
                </a:solidFill>
              </a:rPr>
              <a:t>sisi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 FTTH yang </a:t>
            </a:r>
            <a:r>
              <a:rPr lang="en-ID" sz="2200" dirty="0" err="1">
                <a:solidFill>
                  <a:schemeClr val="tx1"/>
                </a:solidFill>
              </a:rPr>
              <a:t>menyediakan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antarmuka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menuju</a:t>
            </a:r>
            <a:r>
              <a:rPr lang="en-ID" sz="2200" dirty="0">
                <a:solidFill>
                  <a:schemeClr val="tx1"/>
                </a:solidFill>
              </a:rPr>
              <a:t> PON.  </a:t>
            </a:r>
            <a:r>
              <a:rPr lang="en-ID" sz="2200" dirty="0" err="1">
                <a:solidFill>
                  <a:schemeClr val="tx1"/>
                </a:solidFill>
              </a:rPr>
              <a:t>Disisi</a:t>
            </a:r>
            <a:r>
              <a:rPr lang="en-ID" sz="2200" dirty="0">
                <a:solidFill>
                  <a:schemeClr val="tx1"/>
                </a:solidFill>
              </a:rPr>
              <a:t> lain ONU </a:t>
            </a:r>
            <a:r>
              <a:rPr lang="en-ID" sz="2200" dirty="0" err="1">
                <a:solidFill>
                  <a:schemeClr val="tx1"/>
                </a:solidFill>
              </a:rPr>
              <a:t>merupakan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suatu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titik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pembatasan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dimana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merupakan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akhir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aliran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optik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pembawanya</a:t>
            </a:r>
            <a:r>
              <a:rPr lang="en-ID" sz="2200" dirty="0">
                <a:solidFill>
                  <a:schemeClr val="tx1"/>
                </a:solidFill>
              </a:rPr>
              <a:t> dan </a:t>
            </a:r>
            <a:r>
              <a:rPr lang="en-ID" sz="2200" dirty="0" err="1">
                <a:solidFill>
                  <a:schemeClr val="tx1"/>
                </a:solidFill>
              </a:rPr>
              <a:t>merupakan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awal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dari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akses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ID" sz="2200" b="1" dirty="0">
                <a:solidFill>
                  <a:schemeClr val="tx1"/>
                </a:solidFill>
              </a:rPr>
              <a:t>Optical Line Terminal (OLT) </a:t>
            </a:r>
          </a:p>
          <a:p>
            <a:pPr marL="324000" lvl="1" indent="0">
              <a:buNone/>
            </a:pPr>
            <a:r>
              <a:rPr lang="en-ID" sz="2200" dirty="0">
                <a:solidFill>
                  <a:schemeClr val="tx1"/>
                </a:solidFill>
              </a:rPr>
              <a:t>OLT </a:t>
            </a:r>
            <a:r>
              <a:rPr lang="en-ID" sz="2200" dirty="0" err="1">
                <a:solidFill>
                  <a:schemeClr val="tx1"/>
                </a:solidFill>
              </a:rPr>
              <a:t>adalah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elemen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Fiber</a:t>
            </a:r>
            <a:r>
              <a:rPr lang="en-ID" sz="2200" dirty="0">
                <a:solidFill>
                  <a:schemeClr val="tx1"/>
                </a:solidFill>
              </a:rPr>
              <a:t> To The Home (FTTH) yang </a:t>
            </a:r>
            <a:r>
              <a:rPr lang="en-ID" sz="2200" dirty="0" err="1">
                <a:solidFill>
                  <a:schemeClr val="tx1"/>
                </a:solidFill>
              </a:rPr>
              <a:t>menyediakan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antarmuka</a:t>
            </a:r>
            <a:r>
              <a:rPr lang="en-ID" sz="2200" dirty="0">
                <a:solidFill>
                  <a:schemeClr val="tx1"/>
                </a:solidFill>
              </a:rPr>
              <a:t> PON </a:t>
            </a:r>
            <a:r>
              <a:rPr lang="en-ID" sz="2200" dirty="0" err="1">
                <a:solidFill>
                  <a:schemeClr val="tx1"/>
                </a:solidFill>
              </a:rPr>
              <a:t>menuju</a:t>
            </a:r>
            <a:r>
              <a:rPr lang="en-ID" sz="2200" dirty="0">
                <a:solidFill>
                  <a:schemeClr val="tx1"/>
                </a:solidFill>
              </a:rPr>
              <a:t> core IP/Ethernet dan </a:t>
            </a:r>
            <a:r>
              <a:rPr lang="en-ID" sz="2200" dirty="0" err="1">
                <a:solidFill>
                  <a:schemeClr val="tx1"/>
                </a:solidFill>
              </a:rPr>
              <a:t>jaringan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operasi</a:t>
            </a:r>
            <a:r>
              <a:rPr lang="en-ID" sz="2200" dirty="0">
                <a:solidFill>
                  <a:schemeClr val="tx1"/>
                </a:solidFill>
              </a:rPr>
              <a:t>. </a:t>
            </a:r>
          </a:p>
          <a:p>
            <a:pPr marL="324000" lvl="1" indent="0">
              <a:buNone/>
            </a:pPr>
            <a:endParaRPr lang="en-ID" sz="22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ID" sz="2200" b="1" dirty="0" err="1">
                <a:solidFill>
                  <a:schemeClr val="tx1"/>
                </a:solidFill>
              </a:rPr>
              <a:t>Perbedaan</a:t>
            </a:r>
            <a:r>
              <a:rPr lang="en-ID" sz="2200" b="1" dirty="0">
                <a:solidFill>
                  <a:schemeClr val="tx1"/>
                </a:solidFill>
              </a:rPr>
              <a:t> ONT dan ONU.</a:t>
            </a:r>
            <a:br>
              <a:rPr lang="en-ID" sz="2200" dirty="0">
                <a:solidFill>
                  <a:schemeClr val="tx1"/>
                </a:solidFill>
              </a:rPr>
            </a:br>
            <a:r>
              <a:rPr lang="en-ID" sz="2200" dirty="0">
                <a:solidFill>
                  <a:schemeClr val="tx1"/>
                </a:solidFill>
              </a:rPr>
              <a:t>ONU </a:t>
            </a:r>
            <a:r>
              <a:rPr lang="en-ID" sz="2200" dirty="0" err="1">
                <a:solidFill>
                  <a:schemeClr val="tx1"/>
                </a:solidFill>
              </a:rPr>
              <a:t>masih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membutuhkan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perangkat</a:t>
            </a:r>
            <a:r>
              <a:rPr lang="en-ID" sz="2200" dirty="0">
                <a:solidFill>
                  <a:schemeClr val="tx1"/>
                </a:solidFill>
              </a:rPr>
              <a:t> NT (Network Terminal) di </a:t>
            </a:r>
            <a:r>
              <a:rPr lang="en-ID" sz="2200" dirty="0" err="1">
                <a:solidFill>
                  <a:schemeClr val="tx1"/>
                </a:solidFill>
              </a:rPr>
              <a:t>bagian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pelanggan</a:t>
            </a:r>
            <a:r>
              <a:rPr lang="en-ID" sz="2200" dirty="0">
                <a:solidFill>
                  <a:schemeClr val="tx1"/>
                </a:solidFill>
              </a:rPr>
              <a:t>, </a:t>
            </a:r>
            <a:r>
              <a:rPr lang="en-ID" sz="2200" dirty="0" err="1">
                <a:solidFill>
                  <a:schemeClr val="tx1"/>
                </a:solidFill>
              </a:rPr>
              <a:t>sedangkan</a:t>
            </a:r>
            <a:r>
              <a:rPr lang="en-ID" sz="2200" dirty="0">
                <a:solidFill>
                  <a:schemeClr val="tx1"/>
                </a:solidFill>
              </a:rPr>
              <a:t> ONT </a:t>
            </a:r>
            <a:r>
              <a:rPr lang="en-ID" sz="2200" dirty="0" err="1">
                <a:solidFill>
                  <a:schemeClr val="tx1"/>
                </a:solidFill>
              </a:rPr>
              <a:t>bisa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langsung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dihubungkan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dengan</a:t>
            </a:r>
            <a:r>
              <a:rPr lang="en-ID" sz="2200" dirty="0">
                <a:solidFill>
                  <a:schemeClr val="tx1"/>
                </a:solidFill>
              </a:rPr>
              <a:t> user equipment, dan </a:t>
            </a:r>
            <a:r>
              <a:rPr lang="en-ID" sz="2200" dirty="0" err="1">
                <a:solidFill>
                  <a:schemeClr val="tx1"/>
                </a:solidFill>
              </a:rPr>
              <a:t>maksimal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jumlah</a:t>
            </a:r>
            <a:r>
              <a:rPr lang="en-ID" sz="2200" dirty="0">
                <a:solidFill>
                  <a:schemeClr val="tx1"/>
                </a:solidFill>
              </a:rPr>
              <a:t> ONU/ONT </a:t>
            </a:r>
            <a:r>
              <a:rPr lang="en-ID" sz="2200" dirty="0" err="1">
                <a:solidFill>
                  <a:schemeClr val="tx1"/>
                </a:solidFill>
              </a:rPr>
              <a:t>dalam</a:t>
            </a:r>
            <a:r>
              <a:rPr lang="en-ID" sz="2200" dirty="0">
                <a:solidFill>
                  <a:schemeClr val="tx1"/>
                </a:solidFill>
              </a:rPr>
              <a:t> GE-PON yang </a:t>
            </a:r>
            <a:r>
              <a:rPr lang="en-ID" sz="2200" dirty="0" err="1">
                <a:solidFill>
                  <a:schemeClr val="tx1"/>
                </a:solidFill>
              </a:rPr>
              <a:t>bisa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digunakan</a:t>
            </a:r>
            <a:r>
              <a:rPr lang="en-ID" sz="2200" dirty="0">
                <a:solidFill>
                  <a:schemeClr val="tx1"/>
                </a:solidFill>
              </a:rPr>
              <a:t> </a:t>
            </a:r>
            <a:r>
              <a:rPr lang="en-ID" sz="2200" dirty="0" err="1">
                <a:solidFill>
                  <a:schemeClr val="tx1"/>
                </a:solidFill>
              </a:rPr>
              <a:t>yaitu</a:t>
            </a:r>
            <a:r>
              <a:rPr lang="en-ID" sz="2200" dirty="0">
                <a:solidFill>
                  <a:schemeClr val="tx1"/>
                </a:solidFill>
              </a:rPr>
              <a:t> 32 ONU.</a:t>
            </a:r>
            <a:br>
              <a:rPr lang="en-ID" sz="2200" dirty="0">
                <a:solidFill>
                  <a:schemeClr val="tx1"/>
                </a:solidFill>
              </a:rPr>
            </a:br>
            <a:endParaRPr lang="en-ID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87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8127-F3B3-4A6E-8BE5-53792F01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 GEPON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09DA-8109-4788-AB71-03553999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09530"/>
            <a:ext cx="11412024" cy="29924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200" b="1" dirty="0">
                <a:solidFill>
                  <a:schemeClr val="tx1"/>
                </a:solidFill>
              </a:rPr>
              <a:t>Optical Splitter</a:t>
            </a:r>
          </a:p>
          <a:p>
            <a:pPr marL="324000" lvl="1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Splitter </a:t>
            </a:r>
            <a:r>
              <a:rPr lang="en-US" sz="2200" dirty="0" err="1">
                <a:solidFill>
                  <a:schemeClr val="tx1"/>
                </a:solidFill>
              </a:rPr>
              <a:t>merupakan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perangkat</a:t>
            </a:r>
            <a:r>
              <a:rPr lang="en-US" sz="2200" dirty="0">
                <a:solidFill>
                  <a:schemeClr val="tx1"/>
                </a:solidFill>
              </a:rPr>
              <a:t> yang </a:t>
            </a:r>
            <a:r>
              <a:rPr lang="en-US" sz="2200" dirty="0" err="1">
                <a:solidFill>
                  <a:schemeClr val="tx1"/>
                </a:solidFill>
              </a:rPr>
              <a:t>membagi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daya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menjadi</a:t>
            </a:r>
            <a:r>
              <a:rPr lang="en-US" sz="2200" dirty="0">
                <a:solidFill>
                  <a:schemeClr val="tx1"/>
                </a:solidFill>
              </a:rPr>
              <a:t> N </a:t>
            </a:r>
            <a:r>
              <a:rPr lang="en-US" sz="2200" dirty="0" err="1">
                <a:solidFill>
                  <a:schemeClr val="tx1"/>
                </a:solidFill>
              </a:rPr>
              <a:t>jalur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terpisah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menuju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pelanggan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  <a:r>
              <a:rPr lang="en-US" sz="2200" dirty="0" err="1">
                <a:solidFill>
                  <a:schemeClr val="tx1"/>
                </a:solidFill>
              </a:rPr>
              <a:t>Berfungsi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untuk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mentransmisikan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sinyal</a:t>
            </a:r>
            <a:r>
              <a:rPr lang="en-US" sz="2200" dirty="0">
                <a:solidFill>
                  <a:schemeClr val="tx1"/>
                </a:solidFill>
              </a:rPr>
              <a:t> input </a:t>
            </a:r>
            <a:r>
              <a:rPr lang="en-US" sz="2200" dirty="0" err="1">
                <a:solidFill>
                  <a:schemeClr val="tx1"/>
                </a:solidFill>
              </a:rPr>
              <a:t>optik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arah</a:t>
            </a:r>
            <a:r>
              <a:rPr lang="en-US" sz="2200" dirty="0">
                <a:solidFill>
                  <a:schemeClr val="tx1"/>
                </a:solidFill>
              </a:rPr>
              <a:t> downlink </a:t>
            </a:r>
            <a:r>
              <a:rPr lang="en-US" sz="2200" dirty="0" err="1">
                <a:solidFill>
                  <a:schemeClr val="tx1"/>
                </a:solidFill>
              </a:rPr>
              <a:t>menuju</a:t>
            </a:r>
            <a:r>
              <a:rPr lang="en-US" sz="2200" dirty="0">
                <a:solidFill>
                  <a:schemeClr val="tx1"/>
                </a:solidFill>
              </a:rPr>
              <a:t> port multi output, dan </a:t>
            </a:r>
            <a:r>
              <a:rPr lang="en-US" sz="2200" dirty="0" err="1">
                <a:solidFill>
                  <a:schemeClr val="tx1"/>
                </a:solidFill>
              </a:rPr>
              <a:t>bisa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membagi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satu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serat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kedalam</a:t>
            </a:r>
            <a:r>
              <a:rPr lang="en-US" sz="2200" dirty="0">
                <a:solidFill>
                  <a:schemeClr val="tx1"/>
                </a:solidFill>
              </a:rPr>
              <a:t> multi user </a:t>
            </a:r>
            <a:r>
              <a:rPr lang="en-US" sz="2200" dirty="0" err="1">
                <a:solidFill>
                  <a:schemeClr val="tx1"/>
                </a:solidFill>
              </a:rPr>
              <a:t>dimana</a:t>
            </a:r>
            <a:r>
              <a:rPr lang="en-US" sz="2200" dirty="0">
                <a:solidFill>
                  <a:schemeClr val="tx1"/>
                </a:solidFill>
              </a:rPr>
              <a:t> bandwidth </a:t>
            </a:r>
            <a:r>
              <a:rPr lang="en-US" sz="2200" dirty="0" err="1">
                <a:solidFill>
                  <a:schemeClr val="tx1"/>
                </a:solidFill>
              </a:rPr>
              <a:t>dari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serat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tersebut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dibagibagi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  <a:p>
            <a:pPr marL="324000" lvl="1" indent="0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		ONU 																		Optical splitter</a:t>
            </a:r>
            <a:endParaRPr lang="en-ID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359BC-7BE8-4862-B3DE-0AF913CFB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 b="15472"/>
          <a:stretch/>
        </p:blipFill>
        <p:spPr>
          <a:xfrm>
            <a:off x="1109225" y="4348301"/>
            <a:ext cx="3126804" cy="201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5A6ED-6263-4040-BAEB-60D270CE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80" y="4701996"/>
            <a:ext cx="2768863" cy="20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6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DB2F-285C-4FB7-BC52-432D0168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KELEBIHAN GEPON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D229-3E60-41EA-88AB-B718E322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18" y="1506100"/>
            <a:ext cx="11134290" cy="5152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Kelebihan</a:t>
            </a:r>
            <a:r>
              <a:rPr lang="en-ID" sz="2400" b="1" dirty="0">
                <a:solidFill>
                  <a:schemeClr val="tx1"/>
                </a:solidFill>
              </a:rPr>
              <a:t>/</a:t>
            </a:r>
            <a:r>
              <a:rPr lang="en-ID" sz="2400" b="1" dirty="0" err="1">
                <a:solidFill>
                  <a:schemeClr val="tx1"/>
                </a:solidFill>
              </a:rPr>
              <a:t>keunggulan</a:t>
            </a:r>
            <a:r>
              <a:rPr lang="en-ID" sz="2400" b="1" dirty="0">
                <a:solidFill>
                  <a:schemeClr val="tx1"/>
                </a:solidFill>
              </a:rPr>
              <a:t> :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Biaya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lebih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murah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dibanding</a:t>
            </a:r>
            <a:r>
              <a:rPr lang="en-US" sz="2400" dirty="0">
                <a:solidFill>
                  <a:schemeClr val="tx1"/>
                </a:solidFill>
              </a:rPr>
              <a:t> GPON</a:t>
            </a:r>
            <a:endParaRPr lang="en-ID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Implementasi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bersifat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terbuka</a:t>
            </a:r>
            <a:endParaRPr lang="en-ID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D" sz="2400" dirty="0">
                <a:solidFill>
                  <a:schemeClr val="tx1"/>
                </a:solidFill>
              </a:rPr>
              <a:t>	</a:t>
            </a:r>
            <a:r>
              <a:rPr lang="en-US" sz="2400" dirty="0" err="1">
                <a:solidFill>
                  <a:schemeClr val="tx1"/>
                </a:solidFill>
              </a:rPr>
              <a:t>Standar</a:t>
            </a:r>
            <a:r>
              <a:rPr lang="en-US" sz="2400" dirty="0">
                <a:solidFill>
                  <a:schemeClr val="tx1"/>
                </a:solidFill>
              </a:rPr>
              <a:t> IEEE 802.3ah </a:t>
            </a:r>
            <a:r>
              <a:rPr lang="en-US" sz="2400" dirty="0" err="1">
                <a:solidFill>
                  <a:schemeClr val="tx1"/>
                </a:solidFill>
              </a:rPr>
              <a:t>sengaja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meninggalkan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banyak</a:t>
            </a:r>
            <a:r>
              <a:rPr lang="en-US" sz="2400" dirty="0">
                <a:solidFill>
                  <a:schemeClr val="tx1"/>
                </a:solidFill>
              </a:rPr>
              <a:t> detail di </a:t>
            </a:r>
            <a:r>
              <a:rPr lang="en-US" sz="2400" dirty="0" err="1">
                <a:solidFill>
                  <a:schemeClr val="tx1"/>
                </a:solidFill>
              </a:rPr>
              <a:t>luar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spesifikasi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kecuali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layer </a:t>
            </a:r>
            <a:r>
              <a:rPr lang="en-US" sz="2400" dirty="0" err="1">
                <a:solidFill>
                  <a:schemeClr val="tx1"/>
                </a:solidFill>
              </a:rPr>
              <a:t>fisik</a:t>
            </a:r>
            <a:r>
              <a:rPr lang="en-US" sz="2400" dirty="0">
                <a:solidFill>
                  <a:schemeClr val="tx1"/>
                </a:solidFill>
              </a:rPr>
              <a:t> dan data link </a:t>
            </a:r>
            <a:r>
              <a:rPr lang="en-US" sz="2400" dirty="0" err="1">
                <a:solidFill>
                  <a:schemeClr val="tx1"/>
                </a:solidFill>
              </a:rPr>
              <a:t>saja</a:t>
            </a:r>
            <a:endParaRPr lang="en-ID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Penggunaan</a:t>
            </a:r>
            <a:r>
              <a:rPr lang="en-US" sz="2400" dirty="0">
                <a:solidFill>
                  <a:schemeClr val="tx1"/>
                </a:solidFill>
              </a:rPr>
              <a:t> frame Ethernet yang </a:t>
            </a:r>
            <a:r>
              <a:rPr lang="en-US" sz="2400" dirty="0" err="1">
                <a:solidFill>
                  <a:schemeClr val="tx1"/>
                </a:solidFill>
              </a:rPr>
              <a:t>menguntungkan</a:t>
            </a:r>
            <a:endParaRPr lang="en-ID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Manajemen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lebih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mudah</a:t>
            </a:r>
            <a:endParaRPr lang="en-ID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Adanya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fungsi</a:t>
            </a:r>
            <a:r>
              <a:rPr lang="en-US" sz="2400" dirty="0">
                <a:solidFill>
                  <a:schemeClr val="tx1"/>
                </a:solidFill>
              </a:rPr>
              <a:t> Rapid Spanning Tree Protocol</a:t>
            </a:r>
            <a:endParaRPr lang="en-ID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err="1">
                <a:solidFill>
                  <a:schemeClr val="tx1"/>
                </a:solidFill>
              </a:rPr>
              <a:t>Fungsi</a:t>
            </a:r>
            <a:r>
              <a:rPr lang="en-US" sz="2400" dirty="0">
                <a:solidFill>
                  <a:schemeClr val="tx1"/>
                </a:solidFill>
              </a:rPr>
              <a:t> RSTP di </a:t>
            </a:r>
            <a:r>
              <a:rPr lang="en-US" sz="2400" dirty="0" err="1">
                <a:solidFill>
                  <a:schemeClr val="tx1"/>
                </a:solidFill>
              </a:rPr>
              <a:t>sini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bertujuan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menyediakan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redundansi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jalur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antara</a:t>
            </a:r>
            <a:r>
              <a:rPr lang="en-US" sz="2400" dirty="0">
                <a:solidFill>
                  <a:schemeClr val="tx1"/>
                </a:solidFill>
              </a:rPr>
              <a:t> OLT dan </a:t>
            </a:r>
            <a:r>
              <a:rPr lang="en-US" sz="2400" dirty="0" err="1">
                <a:solidFill>
                  <a:schemeClr val="tx1"/>
                </a:solidFill>
              </a:rPr>
              <a:t>jaringan</a:t>
            </a:r>
            <a:r>
              <a:rPr lang="en-US" sz="2400" dirty="0">
                <a:solidFill>
                  <a:schemeClr val="tx1"/>
                </a:solidFill>
              </a:rPr>
              <a:t> backbone dan </a:t>
            </a:r>
            <a:r>
              <a:rPr lang="en-US" sz="2400" dirty="0" err="1">
                <a:solidFill>
                  <a:schemeClr val="tx1"/>
                </a:solidFill>
              </a:rPr>
              <a:t>mencegah</a:t>
            </a:r>
            <a:r>
              <a:rPr lang="en-US" sz="2400" dirty="0">
                <a:solidFill>
                  <a:schemeClr val="tx1"/>
                </a:solidFill>
              </a:rPr>
              <a:t> loop </a:t>
            </a:r>
            <a:r>
              <a:rPr lang="en-US" sz="2400" dirty="0" err="1">
                <a:solidFill>
                  <a:schemeClr val="tx1"/>
                </a:solidFill>
              </a:rPr>
              <a:t>jaringan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tidak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diinginkan</a:t>
            </a:r>
            <a:endParaRPr lang="en-ID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D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D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74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8646-8E90-40E7-BEBA-BA090CDB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2301"/>
            <a:ext cx="11029616" cy="10138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KEKURANGAN GEPON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F5742-72DC-4EF3-B9A4-5AA9D7B3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74478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Kekurangan</a:t>
            </a:r>
            <a:r>
              <a:rPr lang="en-US" sz="2400" b="1" dirty="0">
                <a:solidFill>
                  <a:schemeClr val="tx1"/>
                </a:solidFill>
              </a:rPr>
              <a:t> :</a:t>
            </a:r>
            <a:endParaRPr lang="en-ID" sz="2400" b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Bandwidth </a:t>
            </a:r>
            <a:r>
              <a:rPr lang="en-US" sz="2400" dirty="0" err="1">
                <a:solidFill>
                  <a:schemeClr val="tx1"/>
                </a:solidFill>
              </a:rPr>
              <a:t>lebih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rendah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dibanding</a:t>
            </a:r>
            <a:r>
              <a:rPr lang="en-US" sz="2400" dirty="0">
                <a:solidFill>
                  <a:schemeClr val="tx1"/>
                </a:solidFill>
              </a:rPr>
              <a:t> GPON</a:t>
            </a:r>
            <a:endParaRPr lang="en-ID" sz="24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GPON pada </a:t>
            </a:r>
            <a:r>
              <a:rPr lang="en-US" dirty="0" err="1">
                <a:solidFill>
                  <a:schemeClr val="tx1"/>
                </a:solidFill>
              </a:rPr>
              <a:t>arah</a:t>
            </a:r>
            <a:r>
              <a:rPr lang="en-US" dirty="0">
                <a:solidFill>
                  <a:schemeClr val="tx1"/>
                </a:solidFill>
              </a:rPr>
              <a:t> downstream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membawa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kecepatan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hingga</a:t>
            </a:r>
            <a:r>
              <a:rPr lang="en-US" dirty="0">
                <a:solidFill>
                  <a:schemeClr val="tx1"/>
                </a:solidFill>
              </a:rPr>
              <a:t> 2.448 Gbps.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Sedangkan</a:t>
            </a:r>
            <a:r>
              <a:rPr lang="en-US" dirty="0">
                <a:solidFill>
                  <a:schemeClr val="tx1"/>
                </a:solidFill>
              </a:rPr>
              <a:t> GEPON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membawa</a:t>
            </a:r>
            <a:r>
              <a:rPr lang="en-US" dirty="0">
                <a:solidFill>
                  <a:schemeClr val="tx1"/>
                </a:solidFill>
              </a:rPr>
              <a:t> 1.25 Gbps.</a:t>
            </a:r>
            <a:endParaRPr lang="en-ID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Masalah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interoperabilitas</a:t>
            </a:r>
            <a:endParaRPr lang="en-ID" sz="24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Karena </a:t>
            </a:r>
            <a:r>
              <a:rPr lang="en-US" dirty="0" err="1">
                <a:solidFill>
                  <a:schemeClr val="tx1"/>
                </a:solidFill>
              </a:rPr>
              <a:t>banyak</a:t>
            </a:r>
            <a:r>
              <a:rPr lang="en-US" dirty="0">
                <a:solidFill>
                  <a:schemeClr val="tx1"/>
                </a:solidFill>
              </a:rPr>
              <a:t> detail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standar</a:t>
            </a:r>
            <a:r>
              <a:rPr lang="en-US" dirty="0">
                <a:solidFill>
                  <a:schemeClr val="tx1"/>
                </a:solidFill>
              </a:rPr>
              <a:t> IEEE 802.3ah yang </a:t>
            </a:r>
            <a:r>
              <a:rPr lang="en-US" dirty="0" err="1">
                <a:solidFill>
                  <a:schemeClr val="tx1"/>
                </a:solidFill>
              </a:rPr>
              <a:t>belum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dijelaskan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mendorong</a:t>
            </a:r>
            <a:r>
              <a:rPr lang="en-US" dirty="0">
                <a:solidFill>
                  <a:schemeClr val="tx1"/>
                </a:solidFill>
              </a:rPr>
              <a:t> vendor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berinovasi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Namun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bingung</a:t>
            </a:r>
            <a:r>
              <a:rPr lang="en-US" dirty="0">
                <a:solidFill>
                  <a:schemeClr val="tx1"/>
                </a:solidFill>
              </a:rPr>
              <a:t> pasar dan </a:t>
            </a:r>
            <a:r>
              <a:rPr lang="en-US" dirty="0" err="1">
                <a:solidFill>
                  <a:schemeClr val="tx1"/>
                </a:solidFill>
              </a:rPr>
              <a:t>kurangnya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interoperabilitas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Misalnya</a:t>
            </a:r>
            <a:r>
              <a:rPr lang="en-US" dirty="0">
                <a:solidFill>
                  <a:schemeClr val="tx1"/>
                </a:solidFill>
              </a:rPr>
              <a:t>, EPON </a:t>
            </a:r>
            <a:r>
              <a:rPr lang="en-US" dirty="0" err="1">
                <a:solidFill>
                  <a:schemeClr val="tx1"/>
                </a:solidFill>
              </a:rPr>
              <a:t>Jepang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bekerja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EPON </a:t>
            </a:r>
            <a:r>
              <a:rPr lang="en-US" dirty="0" err="1">
                <a:solidFill>
                  <a:schemeClr val="tx1"/>
                </a:solidFill>
              </a:rPr>
              <a:t>Cina</a:t>
            </a:r>
            <a:endParaRPr lang="en-ID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D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E91C03-C14A-4720-9B9D-31196952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2" b="99354" l="2818" r="974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014" y="3063240"/>
            <a:ext cx="6023275" cy="338946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6502A-AD49-49A5-A3DE-DC70544CB253}"/>
              </a:ext>
            </a:extLst>
          </p:cNvPr>
          <p:cNvSpPr txBox="1"/>
          <p:nvPr/>
        </p:nvSpPr>
        <p:spPr>
          <a:xfrm>
            <a:off x="1374012" y="1113436"/>
            <a:ext cx="8614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FIBER OPTIC/METRO-E &amp; </a:t>
            </a:r>
            <a:r>
              <a:rPr lang="en-ID" sz="5400" b="1" dirty="0"/>
              <a:t>(FTTX)</a:t>
            </a:r>
          </a:p>
        </p:txBody>
      </p:sp>
    </p:spTree>
    <p:extLst>
      <p:ext uri="{BB962C8B-B14F-4D97-AF65-F5344CB8AC3E}">
        <p14:creationId xmlns:p14="http://schemas.microsoft.com/office/powerpoint/2010/main" val="1692635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184071"/>
            <a:ext cx="9247829" cy="1473529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PENGENALAN  PERANGKAT AKTIF FIBER OPTIC ONU/ONT/OLT DAN MEDIA CONVERTER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B7F6CB-BC2F-4FE3-BCB0-8D79A5DE0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27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2944"/>
          </a:xfrm>
        </p:spPr>
        <p:txBody>
          <a:bodyPr/>
          <a:lstStyle/>
          <a:p>
            <a:r>
              <a:rPr lang="en-US" b="1" dirty="0"/>
              <a:t>ONU (Optical Network Unit)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77658"/>
            <a:ext cx="8946541" cy="4195481"/>
          </a:xfrm>
        </p:spPr>
        <p:txBody>
          <a:bodyPr/>
          <a:lstStyle/>
          <a:p>
            <a:pPr lvl="0"/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di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telekomunikasi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026" name="Picture 2" descr="Hasil gambar untuk optical network uni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2262000"/>
            <a:ext cx="5629400" cy="5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043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106" y="272638"/>
            <a:ext cx="7365313" cy="1447800"/>
          </a:xfrm>
        </p:spPr>
        <p:txBody>
          <a:bodyPr>
            <a:normAutofit/>
          </a:bodyPr>
          <a:lstStyle/>
          <a:p>
            <a:r>
              <a:rPr lang="en-US" sz="3600" b="1" dirty="0"/>
              <a:t>ONT (Optical Network Termination)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9381" y="1900053"/>
            <a:ext cx="6877969" cy="48332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perangkat</a:t>
            </a:r>
            <a:r>
              <a:rPr lang="en-US" sz="2000" dirty="0"/>
              <a:t> yang </a:t>
            </a:r>
            <a:r>
              <a:rPr lang="en-US" sz="2000" dirty="0" err="1"/>
              <a:t>berada</a:t>
            </a:r>
            <a:r>
              <a:rPr lang="en-US" sz="2000" dirty="0"/>
              <a:t> di </a:t>
            </a:r>
            <a:r>
              <a:rPr lang="en-US" sz="2000" dirty="0" err="1"/>
              <a:t>rumah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interface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penghubung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CPE (Customer Premises Equipment).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disediakan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badan</a:t>
            </a:r>
            <a:r>
              <a:rPr lang="en-US" sz="2000" dirty="0"/>
              <a:t> yang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jasa</a:t>
            </a:r>
            <a:r>
              <a:rPr lang="en-US" sz="2000" dirty="0"/>
              <a:t> </a:t>
            </a:r>
            <a:r>
              <a:rPr lang="en-US" sz="2000" dirty="0" err="1"/>
              <a:t>sambungan</a:t>
            </a:r>
            <a:r>
              <a:rPr lang="en-US" sz="2000" dirty="0"/>
              <a:t> internet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sebut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ISP.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samakan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modem yang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pakai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mengakses</a:t>
            </a:r>
            <a:r>
              <a:rPr lang="en-US" sz="2000" dirty="0"/>
              <a:t> internet di </a:t>
            </a:r>
            <a:r>
              <a:rPr lang="en-US" sz="2000" dirty="0" err="1"/>
              <a:t>rumah</a:t>
            </a:r>
            <a:r>
              <a:rPr lang="en-US" sz="2000" dirty="0"/>
              <a:t>. Yang </a:t>
            </a:r>
            <a:r>
              <a:rPr lang="en-US" sz="2000" dirty="0" err="1"/>
              <a:t>membedakan</a:t>
            </a:r>
            <a:r>
              <a:rPr lang="en-US" sz="2000" dirty="0"/>
              <a:t> modem </a:t>
            </a:r>
            <a:r>
              <a:rPr lang="en-US" sz="2000" dirty="0" err="1"/>
              <a:t>dan</a:t>
            </a:r>
            <a:r>
              <a:rPr lang="en-US" sz="2000" dirty="0"/>
              <a:t> ONT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Untuk</a:t>
            </a:r>
            <a:r>
              <a:rPr lang="en-US" sz="1800" dirty="0"/>
              <a:t> modem yang </a:t>
            </a:r>
            <a:r>
              <a:rPr lang="en-US" sz="1800" dirty="0" err="1"/>
              <a:t>biasa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temui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ADSL (Asymmetric Digital Subscriber Line) </a:t>
            </a:r>
            <a:r>
              <a:rPr lang="en-US" sz="1800" dirty="0" err="1"/>
              <a:t>dengan</a:t>
            </a:r>
            <a:r>
              <a:rPr lang="en-US" sz="1800" dirty="0"/>
              <a:t> 	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kabel</a:t>
            </a:r>
            <a:r>
              <a:rPr lang="en-US" sz="1800" dirty="0"/>
              <a:t> </a:t>
            </a:r>
            <a:r>
              <a:rPr lang="en-US" sz="1800" dirty="0" err="1"/>
              <a:t>tembaga</a:t>
            </a:r>
            <a:r>
              <a:rPr lang="en-US" sz="18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Sedangkan</a:t>
            </a:r>
            <a:r>
              <a:rPr lang="en-US" sz="1800" dirty="0"/>
              <a:t> ONT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GPON (Gigabit Passive Optical Networks) dan 	</a:t>
            </a:r>
            <a:r>
              <a:rPr lang="en-US" sz="1800" dirty="0" err="1"/>
              <a:t>dihubungkan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	</a:t>
            </a:r>
            <a:r>
              <a:rPr lang="en-US" sz="1800" dirty="0" err="1"/>
              <a:t>jaringan</a:t>
            </a:r>
            <a:r>
              <a:rPr lang="en-US" sz="1800" dirty="0"/>
              <a:t> </a:t>
            </a:r>
            <a:r>
              <a:rPr lang="en-US" sz="1800" dirty="0" err="1"/>
              <a:t>distribusi</a:t>
            </a:r>
            <a:r>
              <a:rPr lang="en-US" sz="1800" dirty="0"/>
              <a:t> </a:t>
            </a:r>
            <a:r>
              <a:rPr lang="en-US" sz="1800" dirty="0" err="1"/>
              <a:t>kabel</a:t>
            </a:r>
            <a:r>
              <a:rPr lang="en-US" sz="1800" dirty="0"/>
              <a:t> </a:t>
            </a:r>
            <a:r>
              <a:rPr lang="en-US" sz="1800" dirty="0" err="1"/>
              <a:t>serat</a:t>
            </a:r>
            <a:r>
              <a:rPr lang="en-US" sz="1800" dirty="0"/>
              <a:t> optic.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350" y="2286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9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237011"/>
            <a:ext cx="6031458" cy="1604668"/>
          </a:xfrm>
        </p:spPr>
        <p:txBody>
          <a:bodyPr/>
          <a:lstStyle/>
          <a:p>
            <a:r>
              <a:rPr lang="en-US" b="1" dirty="0"/>
              <a:t>ONT (Optical Network Termination)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2000250"/>
            <a:ext cx="4572000" cy="4572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4821" y="2265877"/>
            <a:ext cx="6341590" cy="4306373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Fungsi</a:t>
            </a:r>
            <a:r>
              <a:rPr lang="en-US" sz="2400" dirty="0"/>
              <a:t> ONT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konversi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optik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elektrik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</a:t>
            </a:r>
            <a:r>
              <a:rPr lang="en-US" sz="2400" dirty="0" err="1"/>
              <a:t>demultiplexer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Demultiplexer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disingkat</a:t>
            </a:r>
            <a:r>
              <a:rPr lang="en-US" sz="2400" dirty="0"/>
              <a:t> </a:t>
            </a:r>
            <a:r>
              <a:rPr lang="en-US" sz="2400" dirty="0" err="1"/>
              <a:t>demux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rangkain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memperbanyak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output/</a:t>
            </a:r>
            <a:r>
              <a:rPr lang="en-US" sz="2400" dirty="0" err="1"/>
              <a:t>keluaran</a:t>
            </a:r>
            <a:r>
              <a:rPr lang="en-US" sz="2400" dirty="0"/>
              <a:t>.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demultiplexer</a:t>
            </a:r>
            <a:r>
              <a:rPr lang="en-US" sz="2400" dirty="0"/>
              <a:t> input yang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diperbanya</a:t>
            </a:r>
            <a:r>
              <a:rPr lang="en-US" sz="2400" dirty="0"/>
              <a:t> output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Mengeluarkan</a:t>
            </a:r>
            <a:r>
              <a:rPr lang="en-US" sz="2400" dirty="0"/>
              <a:t> output </a:t>
            </a: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Voice, Video/ IP TV </a:t>
            </a:r>
            <a:r>
              <a:rPr lang="en-US" sz="2400" dirty="0" err="1"/>
              <a:t>dan</a:t>
            </a:r>
            <a:r>
              <a:rPr lang="en-US" sz="2400" dirty="0"/>
              <a:t> Data Internet </a:t>
            </a:r>
          </a:p>
        </p:txBody>
      </p:sp>
    </p:spTree>
    <p:extLst>
      <p:ext uri="{BB962C8B-B14F-4D97-AF65-F5344CB8AC3E}">
        <p14:creationId xmlns:p14="http://schemas.microsoft.com/office/powerpoint/2010/main" val="40698814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91" y="592428"/>
            <a:ext cx="5902035" cy="896986"/>
          </a:xfrm>
        </p:spPr>
        <p:txBody>
          <a:bodyPr>
            <a:normAutofit/>
          </a:bodyPr>
          <a:lstStyle/>
          <a:p>
            <a:r>
              <a:rPr lang="en-US" sz="3600" b="1" dirty="0"/>
              <a:t>OLT (Optical Line Terminal)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5" y="1738648"/>
            <a:ext cx="5902036" cy="488778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yang </a:t>
            </a:r>
            <a:r>
              <a:rPr lang="en-US" sz="2000" dirty="0" err="1"/>
              <a:t>berteknologi</a:t>
            </a:r>
            <a:r>
              <a:rPr lang="en-US" sz="2000" dirty="0"/>
              <a:t> GPON (Gigabit Passive Optical Network)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koneversi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sinyal</a:t>
            </a:r>
            <a:r>
              <a:rPr lang="en-US" sz="2000" dirty="0"/>
              <a:t> </a:t>
            </a:r>
            <a:r>
              <a:rPr lang="en-US" sz="2000" dirty="0" err="1"/>
              <a:t>elektrik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r>
              <a:rPr lang="en-US" sz="2000" dirty="0"/>
              <a:t>, interfacing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sentral</a:t>
            </a:r>
            <a:r>
              <a:rPr lang="en-US" sz="2000" dirty="0"/>
              <a:t> local, </a:t>
            </a:r>
            <a:r>
              <a:rPr lang="en-US" sz="2000" dirty="0" err="1"/>
              <a:t>dan</a:t>
            </a:r>
            <a:r>
              <a:rPr lang="en-US" sz="2000" dirty="0"/>
              <a:t> interfacing </a:t>
            </a:r>
            <a:r>
              <a:rPr lang="en-US" sz="2000" dirty="0" err="1"/>
              <a:t>dengan</a:t>
            </a:r>
            <a:r>
              <a:rPr lang="en-US" sz="2000" dirty="0"/>
              <a:t> ODN.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GPON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ODN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transport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OLT  </a:t>
            </a:r>
            <a:r>
              <a:rPr lang="en-US" sz="2000" dirty="0" err="1"/>
              <a:t>ke</a:t>
            </a:r>
            <a:r>
              <a:rPr lang="en-US" sz="2000" dirty="0"/>
              <a:t> ONT/ONU.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Komponen</a:t>
            </a:r>
            <a:r>
              <a:rPr lang="en-US" sz="2000" dirty="0"/>
              <a:t> </a:t>
            </a:r>
            <a:r>
              <a:rPr lang="en-US" sz="2000" dirty="0" err="1"/>
              <a:t>pendukungnya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Pasive</a:t>
            </a:r>
            <a:r>
              <a:rPr lang="en-US" sz="2000" dirty="0"/>
              <a:t>/Active Splitter (PS/AS)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mendistribusikan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cabang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Perangkat</a:t>
            </a:r>
            <a:r>
              <a:rPr lang="en-US" sz="2000" dirty="0"/>
              <a:t> OLT </a:t>
            </a:r>
            <a:r>
              <a:rPr lang="en-US" sz="2000" dirty="0" err="1"/>
              <a:t>terletak</a:t>
            </a:r>
            <a:r>
              <a:rPr lang="en-US" sz="2000" dirty="0"/>
              <a:t> di </a:t>
            </a:r>
            <a:r>
              <a:rPr lang="en-US" sz="2000" dirty="0" err="1"/>
              <a:t>sentral</a:t>
            </a:r>
            <a:r>
              <a:rPr lang="en-US" sz="2000" dirty="0"/>
              <a:t> local, STO (</a:t>
            </a:r>
            <a:r>
              <a:rPr lang="en-US" sz="2000" dirty="0" err="1"/>
              <a:t>Sentral</a:t>
            </a:r>
            <a:r>
              <a:rPr lang="en-US" sz="2000" dirty="0"/>
              <a:t> </a:t>
            </a:r>
            <a:r>
              <a:rPr lang="en-US" sz="2000" dirty="0" err="1"/>
              <a:t>Telphone</a:t>
            </a:r>
            <a:r>
              <a:rPr lang="en-US" sz="2000" dirty="0"/>
              <a:t> </a:t>
            </a:r>
            <a:r>
              <a:rPr lang="en-US" sz="2000" dirty="0" err="1"/>
              <a:t>Otomate</a:t>
            </a:r>
            <a:r>
              <a:rPr lang="en-US" sz="2000" dirty="0"/>
              <a:t>).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" b="100000" l="28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3342" y="2066925"/>
            <a:ext cx="4369501" cy="436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35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956" y="179738"/>
            <a:ext cx="5884940" cy="118542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OLT (Optical Line Terminal)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258" y="1455314"/>
            <a:ext cx="7414708" cy="5402686"/>
          </a:xfrm>
        </p:spPr>
        <p:txBody>
          <a:bodyPr>
            <a:noAutofit/>
          </a:bodyPr>
          <a:lstStyle/>
          <a:p>
            <a:r>
              <a:rPr lang="en-US" sz="2000" dirty="0" err="1"/>
              <a:t>Bagian-Bagian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OLT: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Modul</a:t>
            </a:r>
            <a:r>
              <a:rPr lang="en-US" sz="2000" dirty="0"/>
              <a:t> Control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mengontrol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r>
              <a:rPr lang="en-US" sz="2000" dirty="0"/>
              <a:t> 	</a:t>
            </a:r>
            <a:r>
              <a:rPr lang="en-US" sz="2000" dirty="0" err="1"/>
              <a:t>pelanggan</a:t>
            </a:r>
            <a:r>
              <a:rPr lang="en-US" sz="2000" dirty="0"/>
              <a:t> yang 	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memasukkan</a:t>
            </a:r>
            <a:r>
              <a:rPr lang="en-US" sz="2000" dirty="0"/>
              <a:t> IP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meregister</a:t>
            </a:r>
            <a:r>
              <a:rPr lang="en-US" sz="2000" dirty="0"/>
              <a:t> </a:t>
            </a:r>
            <a:r>
              <a:rPr lang="en-US" sz="2000" dirty="0" err="1"/>
              <a:t>diperangkat</a:t>
            </a:r>
            <a:r>
              <a:rPr lang="en-US" sz="2000" dirty="0"/>
              <a:t> OLT.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 (</a:t>
            </a:r>
            <a:r>
              <a:rPr lang="en-US" sz="2000" dirty="0" err="1"/>
              <a:t>Trancivier</a:t>
            </a:r>
            <a:r>
              <a:rPr lang="en-US" sz="2000" dirty="0"/>
              <a:t>)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OLT. Pada </a:t>
            </a:r>
            <a:r>
              <a:rPr lang="en-US" sz="2000" dirty="0" err="1"/>
              <a:t>bagian</a:t>
            </a:r>
            <a:r>
              <a:rPr lang="en-US" sz="2000" dirty="0"/>
              <a:t> port yang </a:t>
            </a:r>
            <a:r>
              <a:rPr lang="en-US" sz="2000" dirty="0" err="1"/>
              <a:t>kosong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dihubungkan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Modul</a:t>
            </a:r>
            <a:r>
              <a:rPr lang="en-US" sz="2000" dirty="0"/>
              <a:t> Transport (Up-Link)</a:t>
            </a:r>
          </a:p>
          <a:p>
            <a:pPr lvl="2"/>
            <a:r>
              <a:rPr lang="en-US" sz="1800" dirty="0" err="1"/>
              <a:t>Merupakan</a:t>
            </a:r>
            <a:r>
              <a:rPr lang="en-US" sz="1800" dirty="0"/>
              <a:t> central processing </a:t>
            </a:r>
            <a:r>
              <a:rPr lang="en-US" sz="1800" dirty="0" err="1"/>
              <a:t>sebagai</a:t>
            </a:r>
            <a:r>
              <a:rPr lang="en-US" sz="1800" dirty="0"/>
              <a:t> uplink yang </a:t>
            </a:r>
            <a:r>
              <a:rPr lang="en-US" sz="1800" dirty="0" err="1"/>
              <a:t>terhubung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bagian</a:t>
            </a:r>
            <a:r>
              <a:rPr lang="en-US" sz="1800" dirty="0"/>
              <a:t> Metro Ethernet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Catu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menghubungkan</a:t>
            </a:r>
            <a:r>
              <a:rPr lang="en-US" sz="2000" dirty="0"/>
              <a:t> </a:t>
            </a:r>
            <a:r>
              <a:rPr lang="en-US" sz="2000" dirty="0" err="1"/>
              <a:t>tegangan</a:t>
            </a:r>
            <a:r>
              <a:rPr lang="en-US" sz="2000" dirty="0"/>
              <a:t> 	</a:t>
            </a:r>
            <a:r>
              <a:rPr lang="en-US" sz="2000" dirty="0" err="1"/>
              <a:t>listrik</a:t>
            </a:r>
            <a:r>
              <a:rPr lang="en-US" sz="2000" dirty="0"/>
              <a:t>, 	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r>
              <a:rPr lang="en-US" sz="2000" dirty="0"/>
              <a:t> power</a:t>
            </a:r>
          </a:p>
          <a:p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" b="100000" l="28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992" y="209661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8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294" y="164259"/>
            <a:ext cx="4021740" cy="1625903"/>
          </a:xfrm>
        </p:spPr>
        <p:txBody>
          <a:bodyPr>
            <a:normAutofit/>
          </a:bodyPr>
          <a:lstStyle/>
          <a:p>
            <a:r>
              <a:rPr lang="en-US" sz="4000" b="1" dirty="0"/>
              <a:t>Media Converter Fiber Optic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38" y="2063322"/>
            <a:ext cx="5195888" cy="33409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383" y="2063322"/>
            <a:ext cx="5130141" cy="465811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koneksi</a:t>
            </a:r>
            <a:r>
              <a:rPr lang="en-US" sz="2000" dirty="0"/>
              <a:t> di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media yang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twisted pair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kabel</a:t>
            </a:r>
            <a:r>
              <a:rPr lang="en-US" sz="2000" dirty="0"/>
              <a:t> </a:t>
            </a:r>
            <a:r>
              <a:rPr lang="en-US" sz="2000" dirty="0" err="1"/>
              <a:t>serat</a:t>
            </a:r>
            <a:r>
              <a:rPr lang="en-US" sz="2000" dirty="0"/>
              <a:t> optic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di </a:t>
            </a:r>
            <a:r>
              <a:rPr lang="en-US" sz="2000" dirty="0" err="1"/>
              <a:t>segala</a:t>
            </a:r>
            <a:r>
              <a:rPr lang="en-US" sz="2000" dirty="0"/>
              <a:t> </a:t>
            </a:r>
            <a:r>
              <a:rPr lang="en-US" sz="2000" dirty="0" err="1"/>
              <a:t>bidang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skenario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workstation </a:t>
            </a:r>
            <a:r>
              <a:rPr lang="en-US" sz="2000" dirty="0" err="1"/>
              <a:t>industri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. </a:t>
            </a:r>
            <a:r>
              <a:rPr lang="en-US" sz="2000" dirty="0" err="1"/>
              <a:t>Konverter</a:t>
            </a:r>
            <a:r>
              <a:rPr lang="en-US" sz="2000" dirty="0"/>
              <a:t> media </a:t>
            </a:r>
            <a:r>
              <a:rPr lang="en-US" sz="2000" dirty="0" err="1"/>
              <a:t>serat</a:t>
            </a:r>
            <a:r>
              <a:rPr lang="en-US" sz="2000" dirty="0"/>
              <a:t> </a:t>
            </a:r>
            <a:r>
              <a:rPr lang="en-US" sz="2000" dirty="0" err="1"/>
              <a:t>optik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konfigurasi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sangat</a:t>
            </a:r>
            <a:r>
              <a:rPr lang="en-US" sz="2000" dirty="0"/>
              <a:t> </a:t>
            </a:r>
            <a:r>
              <a:rPr lang="en-US" sz="2000" dirty="0" err="1"/>
              <a:t>fleksibel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unggul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berpotensi</a:t>
            </a:r>
            <a:r>
              <a:rPr lang="en-US" sz="2000" dirty="0"/>
              <a:t> </a:t>
            </a:r>
            <a:r>
              <a:rPr lang="en-US" sz="2000" dirty="0" err="1"/>
              <a:t>kuat</a:t>
            </a:r>
            <a:r>
              <a:rPr lang="en-US" sz="2000" dirty="0"/>
              <a:t>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retrofit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penuh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97717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B914-E201-489F-9793-0E5169A8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Pigtail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FC59-E0CC-48ED-A4D9-52F811F20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462" y="2428712"/>
            <a:ext cx="7653130" cy="3447155"/>
          </a:xfrm>
        </p:spPr>
        <p:txBody>
          <a:bodyPr>
            <a:noAutofit/>
          </a:bodyPr>
          <a:lstStyle/>
          <a:p>
            <a:r>
              <a:rPr lang="en-ID" sz="2800" dirty="0">
                <a:latin typeface="+mj-lt"/>
                <a:cs typeface="Arial" panose="020B0604020202020204" pitchFamily="34" charset="0"/>
              </a:rPr>
              <a:t>Kabel Pigtail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jumper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merupakan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optic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panjang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terbatas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dan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memiliki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satu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konektor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pada salah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satu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ujungnya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menghubungkan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antara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antena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omni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access point,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panjang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maksimal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diperlukan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hanya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1 meter,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selebih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dari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itu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mengalami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degradasi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sinyal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(loss dB). </a:t>
            </a:r>
          </a:p>
        </p:txBody>
      </p:sp>
      <p:pic>
        <p:nvPicPr>
          <p:cNvPr id="1026" name="Picture 2" descr="Hasil gambar untuk pigtail">
            <a:extLst>
              <a:ext uri="{FF2B5EF4-FFF2-40B4-BE49-F238E27FC236}">
                <a16:creationId xmlns:a16="http://schemas.microsoft.com/office/drawing/2014/main" id="{AC4E0102-1502-45C2-8B5B-24BF5D3F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92" y="2790629"/>
            <a:ext cx="2406858" cy="24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77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C171-5EA7-488A-BF68-165818FE9A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5400" y="1770062"/>
            <a:ext cx="9601200" cy="3317875"/>
          </a:xfrm>
        </p:spPr>
        <p:txBody>
          <a:bodyPr>
            <a:normAutofit/>
          </a:bodyPr>
          <a:lstStyle/>
          <a:p>
            <a:r>
              <a:rPr lang="en-ID" sz="2800" dirty="0">
                <a:latin typeface="+mj-lt"/>
                <a:cs typeface="Arial" panose="020B0604020202020204" pitchFamily="34" charset="0"/>
              </a:rPr>
              <a:t>Pigtail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berfungsi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menghubungkan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dua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antarmuka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perangkat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wireless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yakni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dari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access point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antena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luar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. Pada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kedua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ujung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terdapat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konektor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dimana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type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konektor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disesuaikan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konektor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800" dirty="0" err="1">
                <a:latin typeface="+mj-lt"/>
                <a:cs typeface="Arial" panose="020B0604020202020204" pitchFamily="34" charset="0"/>
              </a:rPr>
              <a:t>melekat</a:t>
            </a:r>
            <a:r>
              <a:rPr lang="en-ID" sz="2800" dirty="0">
                <a:latin typeface="+mj-lt"/>
                <a:cs typeface="Arial" panose="020B0604020202020204" pitchFamily="34" charset="0"/>
              </a:rPr>
              <a:t> pada access point.</a:t>
            </a:r>
          </a:p>
          <a:p>
            <a:pPr marL="0" indent="0">
              <a:buNone/>
            </a:pPr>
            <a:endParaRPr lang="en-ID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22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FCD0-9C22-43FC-ACF7-0CA30257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ID" b="1" dirty="0"/>
              <a:t>Patch 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229F-5555-43A5-9D2A-64EB937D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512" y="2434443"/>
            <a:ext cx="7692888" cy="3794079"/>
          </a:xfrm>
        </p:spPr>
        <p:txBody>
          <a:bodyPr>
            <a:noAutofit/>
          </a:bodyPr>
          <a:lstStyle/>
          <a:p>
            <a:r>
              <a:rPr lang="en-ID" sz="2600" dirty="0">
                <a:latin typeface="+mj-lt"/>
                <a:cs typeface="Arial" panose="020B0604020202020204" pitchFamily="34" charset="0"/>
              </a:rPr>
              <a:t>Patch Cord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adalah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UTP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jenis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stranded (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lebih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lentur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dibandingkan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kabel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UTP solid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1roll/305m)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serabut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berfungsi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untuk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menghubungkan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perangkat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pasif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ke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 </a:t>
            </a:r>
            <a:r>
              <a:rPr lang="en-ID" sz="2600" dirty="0" err="1">
                <a:latin typeface="+mj-lt"/>
                <a:cs typeface="Arial" panose="020B0604020202020204" pitchFamily="34" charset="0"/>
              </a:rPr>
              <a:t>aktif</a:t>
            </a:r>
            <a:r>
              <a:rPr lang="en-ID" sz="2600" dirty="0">
                <a:latin typeface="+mj-lt"/>
                <a:cs typeface="Arial" panose="020B0604020202020204" pitchFamily="34" charset="0"/>
              </a:rPr>
              <a:t>.</a:t>
            </a:r>
          </a:p>
          <a:p>
            <a:r>
              <a:rPr lang="en-ID" dirty="0">
                <a:latin typeface="+mj-lt"/>
                <a:cs typeface="Arial" panose="020B0604020202020204" pitchFamily="34" charset="0"/>
              </a:rPr>
              <a:t>Pada Patch Cord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kedua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ujungnya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sudah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ada</a:t>
            </a:r>
            <a:r>
              <a:rPr lang="en-ID" dirty="0">
                <a:latin typeface="+mj-lt"/>
                <a:cs typeface="Arial" panose="020B0604020202020204" pitchFamily="34" charset="0"/>
              </a:rPr>
              <a:t> Connector RJ45 dan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plugboot</a:t>
            </a:r>
            <a:r>
              <a:rPr lang="en-ID" dirty="0">
                <a:latin typeface="+mj-lt"/>
                <a:cs typeface="Arial" panose="020B0604020202020204" pitchFamily="34" charset="0"/>
              </a:rPr>
              <a:t> (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pengaman</a:t>
            </a:r>
            <a:r>
              <a:rPr lang="en-ID" dirty="0">
                <a:latin typeface="+mj-lt"/>
                <a:cs typeface="Arial" panose="020B0604020202020204" pitchFamily="34" charset="0"/>
              </a:rPr>
              <a:t> connector) yang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telah</a:t>
            </a:r>
            <a:r>
              <a:rPr lang="en-ID" dirty="0">
                <a:latin typeface="+mj-lt"/>
                <a:cs typeface="Arial" panose="020B0604020202020204" pitchFamily="34" charset="0"/>
              </a:rPr>
              <a:t> 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diterminasi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dari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pabrik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dengan</a:t>
            </a:r>
            <a:r>
              <a:rPr lang="en-ID" dirty="0">
                <a:latin typeface="+mj-lt"/>
                <a:cs typeface="Arial" panose="020B0604020202020204" pitchFamily="34" charset="0"/>
              </a:rPr>
              <a:t> </a:t>
            </a:r>
            <a:r>
              <a:rPr lang="en-ID" dirty="0" err="1">
                <a:latin typeface="+mj-lt"/>
                <a:cs typeface="Arial" panose="020B0604020202020204" pitchFamily="34" charset="0"/>
              </a:rPr>
              <a:t>melalui</a:t>
            </a:r>
            <a:r>
              <a:rPr lang="en-ID" dirty="0">
                <a:latin typeface="+mj-lt"/>
                <a:cs typeface="Arial" panose="020B0604020202020204" pitchFamily="34" charset="0"/>
              </a:rPr>
              <a:t> test fluke.</a:t>
            </a:r>
          </a:p>
          <a:p>
            <a:pPr marL="0" indent="0">
              <a:buNone/>
            </a:pPr>
            <a:endParaRPr lang="en-ID" dirty="0">
              <a:latin typeface="+mj-lt"/>
              <a:cs typeface="Arial" panose="020B0604020202020204" pitchFamily="34" charset="0"/>
            </a:endParaRPr>
          </a:p>
          <a:p>
            <a:endParaRPr lang="en-ID" dirty="0">
              <a:latin typeface="+mj-lt"/>
              <a:cs typeface="Arial" panose="020B0604020202020204" pitchFamily="34" charset="0"/>
            </a:endParaRPr>
          </a:p>
          <a:p>
            <a:endParaRPr lang="en-ID" sz="2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2" descr="Hasil gambar untuk patch cord">
            <a:extLst>
              <a:ext uri="{FF2B5EF4-FFF2-40B4-BE49-F238E27FC236}">
                <a16:creationId xmlns:a16="http://schemas.microsoft.com/office/drawing/2014/main" id="{059A80E5-1324-4BF3-BCB7-73D214E6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666161"/>
            <a:ext cx="2231726" cy="22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1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6937</Words>
  <Application>Microsoft Office PowerPoint</Application>
  <PresentationFormat>Widescreen</PresentationFormat>
  <Paragraphs>554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Calibri</vt:lpstr>
      <vt:lpstr>Calibri'</vt:lpstr>
      <vt:lpstr>Corbel</vt:lpstr>
      <vt:lpstr>Times New Roman</vt:lpstr>
      <vt:lpstr>Wingdings</vt:lpstr>
      <vt:lpstr>Office Theme</vt:lpstr>
      <vt:lpstr>TROUBLESHOOTING WIDE AREA NETWORK</vt:lpstr>
      <vt:lpstr>PENGERTIAN FIBER OPTIC</vt:lpstr>
      <vt:lpstr>PRINSIP KERJA FIBER OPTIC</vt:lpstr>
      <vt:lpstr>PowerPoint Presentation</vt:lpstr>
      <vt:lpstr>KOMPONEN UTAMA PADA FIBER OPTIC TUNGGAL</vt:lpstr>
      <vt:lpstr>TIPE–TIPE FIBER OPTIC</vt:lpstr>
      <vt:lpstr>PowerPoint Presentation</vt:lpstr>
      <vt:lpstr>KOMPONEN SISTEM FIBER OPTIC</vt:lpstr>
      <vt:lpstr>PowerPoint Presentation</vt:lpstr>
      <vt:lpstr>METROETRO ETHERNET / METRO-E </vt:lpstr>
      <vt:lpstr>POINT TO POINT</vt:lpstr>
      <vt:lpstr>CARA KERJA</vt:lpstr>
      <vt:lpstr>PowerPoint Presentation</vt:lpstr>
      <vt:lpstr>Fiber To The X (FTTX)</vt:lpstr>
      <vt:lpstr>POINT TO MULTIPOINT</vt:lpstr>
      <vt:lpstr>CARA KERJA</vt:lpstr>
      <vt:lpstr>PowerPoint Presentation</vt:lpstr>
      <vt:lpstr> KARAKTERISTIK KABEL FIBER OPTIC</vt:lpstr>
      <vt:lpstr>KAPASITAS KABEL, KODE WARNA DAN PELABELAN KABEL FIBER OPTIC</vt:lpstr>
      <vt:lpstr>PowerPoint Presentation</vt:lpstr>
      <vt:lpstr>KARAKTERISTIK JENIS KABEL MULTI MODE</vt:lpstr>
      <vt:lpstr>KARAKTERISTIK JENIS KABEL SINGLE MODE</vt:lpstr>
      <vt:lpstr>JENIS KONSTRUKSI DUCT CABLE</vt:lpstr>
      <vt:lpstr>JENIS KONSTRUKSI DIRECT BURIED CABLE</vt:lpstr>
      <vt:lpstr> AERIAL CABLE</vt:lpstr>
      <vt:lpstr>PowerPoint Presentation</vt:lpstr>
      <vt:lpstr>PowerPoint Presentation</vt:lpstr>
      <vt:lpstr>JENIS KONSTRUKSI INDOOR CABLE </vt:lpstr>
      <vt:lpstr>JENIS KONEKTOR FIBER OPTIC</vt:lpstr>
      <vt:lpstr>Konektor FC</vt:lpstr>
      <vt:lpstr>Konektor SC</vt:lpstr>
      <vt:lpstr>Konektor ST</vt:lpstr>
      <vt:lpstr>Konektor Biconic</vt:lpstr>
      <vt:lpstr>Konektor D4</vt:lpstr>
      <vt:lpstr>Konektor SMA</vt:lpstr>
      <vt:lpstr>Konektor LC</vt:lpstr>
      <vt:lpstr>Konektor FDDI</vt:lpstr>
      <vt:lpstr>JENIS YANG LAIN</vt:lpstr>
      <vt:lpstr>KONSEP K3 PENGGUNAAAN PERALATAN KERJA FIBER OPTIC</vt:lpstr>
      <vt:lpstr>KONSEP K3 (KESEHATAN, KESELAMATAN, DAN KEAMANAN KERJA)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ALAT KERJA FIBER OPTIC DAN  FUNGSINYA</vt:lpstr>
      <vt:lpstr>FUNGSI SPLICER </vt:lpstr>
      <vt:lpstr>FUNGSI OTDR</vt:lpstr>
      <vt:lpstr>PowerPoint Presentation</vt:lpstr>
      <vt:lpstr>FUNGSI OPM (Optical Power Meter)</vt:lpstr>
      <vt:lpstr>FUNGSI CLEAVER</vt:lpstr>
      <vt:lpstr>FUNGSI STTRIPER ATAU MILER </vt:lpstr>
      <vt:lpstr>PROSEDUR PENYAMBUNGAN KABEL FIBER OPTIC </vt:lpstr>
      <vt:lpstr>PROSEDUR MENGGUNAKAN SPLICER</vt:lpstr>
      <vt:lpstr>PowerPoint Presentation</vt:lpstr>
      <vt:lpstr>PROSEDUR K3</vt:lpstr>
      <vt:lpstr>PowerPoint Presentation</vt:lpstr>
      <vt:lpstr>Prosedur Penyambungan Kabel Fiber Optic</vt:lpstr>
      <vt:lpstr>PROSEDUR PENGGUNAAN OPM DAN OTDR</vt:lpstr>
      <vt:lpstr>OPM ?</vt:lpstr>
      <vt:lpstr>Alat yang digunakan untuk mengukur:</vt:lpstr>
      <vt:lpstr>PowerPoint Presentation</vt:lpstr>
      <vt:lpstr>PROSEDUR PENGGUNAAN OPM :</vt:lpstr>
      <vt:lpstr>PowerPoint Presentation</vt:lpstr>
      <vt:lpstr>PowerPoint Presentation</vt:lpstr>
      <vt:lpstr>PowerPoint Presentation</vt:lpstr>
      <vt:lpstr>OTDR ?</vt:lpstr>
      <vt:lpstr>Kegunaan dari OTDR dalam instalasi, operasi dan pemeliharaan pada jaringan Kabel Fiber Optik:</vt:lpstr>
      <vt:lpstr>Prosedur Penggunaan OTDR : </vt:lpstr>
      <vt:lpstr>PowerPoint Presentation</vt:lpstr>
      <vt:lpstr>PERANGKAT AKTIF FO GPON &amp; GEPON</vt:lpstr>
      <vt:lpstr>Definisi GPON</vt:lpstr>
      <vt:lpstr>Prinsip Kerja</vt:lpstr>
      <vt:lpstr>KOMPONEN GPON</vt:lpstr>
      <vt:lpstr>KOMPONEN GPON</vt:lpstr>
      <vt:lpstr>KOMPONEN GPON</vt:lpstr>
      <vt:lpstr>KOMPONEN GPON</vt:lpstr>
      <vt:lpstr>Kekurangan Dan Kelebihan GPON</vt:lpstr>
      <vt:lpstr>Kekurangan Dan Kelebihan GPON</vt:lpstr>
      <vt:lpstr>Definisi GEPON</vt:lpstr>
      <vt:lpstr>Prinsip Kerja GEPON</vt:lpstr>
      <vt:lpstr>KOMPONEN GEPON</vt:lpstr>
      <vt:lpstr>KOMPONEN GEPON</vt:lpstr>
      <vt:lpstr>KELEBIHAN GEPON</vt:lpstr>
      <vt:lpstr>KEKURANGAN GEPON</vt:lpstr>
      <vt:lpstr>PENGENALAN  PERANGKAT AKTIF FIBER OPTIC ONU/ONT/OLT DAN MEDIA CONVERTER</vt:lpstr>
      <vt:lpstr>ONU (Optical Network Unit)</vt:lpstr>
      <vt:lpstr>ONT (Optical Network Termination)</vt:lpstr>
      <vt:lpstr>ONT (Optical Network Termination)</vt:lpstr>
      <vt:lpstr>OLT (Optical Line Terminal)</vt:lpstr>
      <vt:lpstr>OLT (Optical Line Terminal)</vt:lpstr>
      <vt:lpstr>Media Converter Fiber Optic</vt:lpstr>
      <vt:lpstr>Fungsi Pigtail</vt:lpstr>
      <vt:lpstr>PowerPoint Presentation</vt:lpstr>
      <vt:lpstr>Fungsi Patch Cord</vt:lpstr>
      <vt:lpstr>Fungsi Optical Termination Box</vt:lpstr>
      <vt:lpstr>Fungsi Fiber Outlet</vt:lpstr>
      <vt:lpstr>Fungsi PLC splitter</vt:lpstr>
      <vt:lpstr>PowerPoint Presentation</vt:lpstr>
      <vt:lpstr>Fungsi Splice Protector Sleeve</vt:lpstr>
      <vt:lpstr>Jenis-jenis Splice Protector Sleeve </vt:lpstr>
      <vt:lpstr>FUNGSI JOINT BOX / joint closure</vt:lpstr>
      <vt:lpstr>Fungsi Optical Distribution Point</vt:lpstr>
      <vt:lpstr>Fungsi konektor</vt:lpstr>
      <vt:lpstr>Prosedur dan teknik pemeriksaan permasalahan jaringan FO </vt:lpstr>
      <vt:lpstr>Serat optic</vt:lpstr>
      <vt:lpstr>PowerPoint Presentation</vt:lpstr>
      <vt:lpstr>PowerPoint Presentation</vt:lpstr>
      <vt:lpstr>PowerPoint Presentation</vt:lpstr>
      <vt:lpstr>PowerPoint Presentation</vt:lpstr>
      <vt:lpstr>Keempat, optik fiber dan serat optik jumper telah rusak atau tidak</vt:lpstr>
      <vt:lpstr>Meminimalisir terjadinya masalah</vt:lpstr>
      <vt:lpstr>Cara perbaikan kerusakan atau permasalahan pada jaringan Fiber Optic</vt:lpstr>
      <vt:lpstr>Gangguan Pada Jalur kabel fiber optik dapat terdiri dari :</vt:lpstr>
      <vt:lpstr>1. SERAT PUTUS</vt:lpstr>
      <vt:lpstr>2. CRACK</vt:lpstr>
      <vt:lpstr>PowerPoint Presentation</vt:lpstr>
      <vt:lpstr>3. PEREMBESAN AIR</vt:lpstr>
      <vt:lpstr>PROSES PENANGANAN GANGGUAN</vt:lpstr>
      <vt:lpstr>PowerPoint Presentation</vt:lpstr>
      <vt:lpstr>CARA MENGATASI GANGGUAN</vt:lpstr>
      <vt:lpstr> PROSEDUR PENGECEKAN HASIL PERBAIKAN  JARINGAN FO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FIBER OPTIC</dc:title>
  <dc:creator>tkj06</dc:creator>
  <cp:lastModifiedBy>Dira</cp:lastModifiedBy>
  <cp:revision>6</cp:revision>
  <dcterms:created xsi:type="dcterms:W3CDTF">2019-09-30T06:32:10Z</dcterms:created>
  <dcterms:modified xsi:type="dcterms:W3CDTF">2020-06-16T12:28:27Z</dcterms:modified>
</cp:coreProperties>
</file>